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62" r:id="rId2"/>
    <p:sldId id="256" r:id="rId3"/>
    <p:sldId id="258" r:id="rId4"/>
    <p:sldId id="259" r:id="rId5"/>
    <p:sldId id="287" r:id="rId6"/>
    <p:sldId id="289" r:id="rId7"/>
    <p:sldId id="288" r:id="rId8"/>
    <p:sldId id="290" r:id="rId9"/>
    <p:sldId id="260" r:id="rId10"/>
    <p:sldId id="270" r:id="rId11"/>
    <p:sldId id="279" r:id="rId12"/>
    <p:sldId id="280" r:id="rId13"/>
    <p:sldId id="281" r:id="rId14"/>
    <p:sldId id="291" r:id="rId15"/>
    <p:sldId id="282" r:id="rId16"/>
    <p:sldId id="283" r:id="rId17"/>
    <p:sldId id="284" r:id="rId18"/>
    <p:sldId id="285" r:id="rId19"/>
    <p:sldId id="286" r:id="rId20"/>
    <p:sldId id="261" r:id="rId21"/>
    <p:sldId id="293"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Helvetica" panose="020B0604020202020204" pitchFamily="34" charset="0"/>
      <p:regular r:id="rId30"/>
      <p:bold r:id="rId31"/>
      <p:italic r:id="rId32"/>
      <p:boldItalic r:id="rId33"/>
    </p:embeddedFont>
    <p:embeddedFont>
      <p:font typeface="Poppins Light" panose="00000400000000000000" pitchFamily="2" charset="0"/>
      <p:regular r:id="rId34"/>
      <p:italic r:id="rId35"/>
    </p:embeddedFont>
    <p:embeddedFont>
      <p:font typeface="Termina Light" panose="00000400000000000000" charset="0"/>
      <p:regular r:id="rId36"/>
    </p:embeddedFont>
    <p:embeddedFont>
      <p:font typeface="The Sans Light-" panose="020B060402020202020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399C3"/>
    <a:srgbClr val="51DEF1"/>
    <a:srgbClr val="26BBEA"/>
    <a:srgbClr val="FFEB31"/>
    <a:srgbClr val="FF7209"/>
    <a:srgbClr val="F60064"/>
    <a:srgbClr val="006600"/>
    <a:srgbClr val="C4A16E"/>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4314" autoAdjust="0"/>
  </p:normalViewPr>
  <p:slideViewPr>
    <p:cSldViewPr snapToGrid="0" showGuides="1">
      <p:cViewPr varScale="1">
        <p:scale>
          <a:sx n="69" d="100"/>
          <a:sy n="69" d="100"/>
        </p:scale>
        <p:origin x="123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2AC38-A0B4-46D4-87A6-849B7A2CAC51}" type="datetimeFigureOut">
              <a:rPr lang="it-IT" smtClean="0"/>
              <a:t>03/06/2023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9094D-D7CE-46C3-BF46-136D4E301A18}" type="slidenum">
              <a:rPr lang="it-IT" smtClean="0"/>
              <a:t>‹N›</a:t>
            </a:fld>
            <a:endParaRPr lang="it-IT"/>
          </a:p>
        </p:txBody>
      </p:sp>
    </p:spTree>
    <p:extLst>
      <p:ext uri="{BB962C8B-B14F-4D97-AF65-F5344CB8AC3E}">
        <p14:creationId xmlns:p14="http://schemas.microsoft.com/office/powerpoint/2010/main" val="146408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bisognerebbe parlare in breve di corvina cloud </a:t>
            </a:r>
          </a:p>
        </p:txBody>
      </p:sp>
      <p:sp>
        <p:nvSpPr>
          <p:cNvPr id="4" name="Segnaposto numero diapositiva 3"/>
          <p:cNvSpPr>
            <a:spLocks noGrp="1"/>
          </p:cNvSpPr>
          <p:nvPr>
            <p:ph type="sldNum" sz="quarter" idx="5"/>
          </p:nvPr>
        </p:nvSpPr>
        <p:spPr/>
        <p:txBody>
          <a:bodyPr/>
          <a:lstStyle/>
          <a:p>
            <a:fld id="{8959094D-D7CE-46C3-BF46-136D4E301A18}" type="slidenum">
              <a:rPr lang="it-IT" smtClean="0"/>
              <a:t>4</a:t>
            </a:fld>
            <a:endParaRPr lang="it-IT"/>
          </a:p>
        </p:txBody>
      </p:sp>
    </p:spTree>
    <p:extLst>
      <p:ext uri="{BB962C8B-B14F-4D97-AF65-F5344CB8AC3E}">
        <p14:creationId xmlns:p14="http://schemas.microsoft.com/office/powerpoint/2010/main" val="408678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bisogna parlare del nostro progetto, nel parlare bisogna calcare molto il fatto che stiamo facendo una transizione da un qualcosa di «vecchio» che richiedeva la presenza umana, al futuro che è l’interfacciamento di tutte le macchine ad una rete interconnessa accessibile tramite semplice smartphone </a:t>
            </a:r>
          </a:p>
        </p:txBody>
      </p:sp>
      <p:sp>
        <p:nvSpPr>
          <p:cNvPr id="4" name="Segnaposto numero diapositiva 3"/>
          <p:cNvSpPr>
            <a:spLocks noGrp="1"/>
          </p:cNvSpPr>
          <p:nvPr>
            <p:ph type="sldNum" sz="quarter" idx="5"/>
          </p:nvPr>
        </p:nvSpPr>
        <p:spPr/>
        <p:txBody>
          <a:bodyPr/>
          <a:lstStyle/>
          <a:p>
            <a:fld id="{8959094D-D7CE-46C3-BF46-136D4E301A18}" type="slidenum">
              <a:rPr lang="it-IT" smtClean="0"/>
              <a:t>5</a:t>
            </a:fld>
            <a:endParaRPr lang="it-IT"/>
          </a:p>
        </p:txBody>
      </p:sp>
    </p:spTree>
    <p:extLst>
      <p:ext uri="{BB962C8B-B14F-4D97-AF65-F5344CB8AC3E}">
        <p14:creationId xmlns:p14="http://schemas.microsoft.com/office/powerpoint/2010/main" val="212254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Spiegare qui tutta la parte di autenticazione: </a:t>
            </a:r>
          </a:p>
          <a:p>
            <a:r>
              <a:rPr lang="it-IT" dirty="0"/>
              <a:t>- spiegazione breve di </a:t>
            </a:r>
            <a:r>
              <a:rPr lang="it-IT" dirty="0" err="1"/>
              <a:t>jwt</a:t>
            </a:r>
            <a:r>
              <a:rPr lang="it-IT" dirty="0"/>
              <a:t> basata su token</a:t>
            </a:r>
          </a:p>
          <a:p>
            <a:pPr marL="171450" indent="-171450">
              <a:buFontTx/>
              <a:buChar char="-"/>
            </a:pPr>
            <a:r>
              <a:rPr lang="it-IT" dirty="0"/>
              <a:t>Relazione token principale e refresh token: il primo viene mandato al primo accesso </a:t>
            </a:r>
          </a:p>
          <a:p>
            <a:pPr marL="171450" indent="-171450">
              <a:buFontTx/>
              <a:buChar char="-"/>
            </a:pPr>
            <a:r>
              <a:rPr lang="it-IT" dirty="0"/>
              <a:t>Tutto nasce per la sicurezza e per dimostrare che non siamo malintenzionati </a:t>
            </a:r>
          </a:p>
        </p:txBody>
      </p:sp>
      <p:sp>
        <p:nvSpPr>
          <p:cNvPr id="4" name="Segnaposto numero diapositiva 3"/>
          <p:cNvSpPr>
            <a:spLocks noGrp="1"/>
          </p:cNvSpPr>
          <p:nvPr>
            <p:ph type="sldNum" sz="quarter" idx="5"/>
          </p:nvPr>
        </p:nvSpPr>
        <p:spPr/>
        <p:txBody>
          <a:bodyPr/>
          <a:lstStyle/>
          <a:p>
            <a:fld id="{8959094D-D7CE-46C3-BF46-136D4E301A18}" type="slidenum">
              <a:rPr lang="it-IT" smtClean="0"/>
              <a:t>8</a:t>
            </a:fld>
            <a:endParaRPr lang="it-IT"/>
          </a:p>
        </p:txBody>
      </p:sp>
    </p:spTree>
    <p:extLst>
      <p:ext uri="{BB962C8B-B14F-4D97-AF65-F5344CB8AC3E}">
        <p14:creationId xmlns:p14="http://schemas.microsoft.com/office/powerpoint/2010/main" val="28666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ultima slide bisognerebbe dire anche che la nostra applicazione non si ferma qui, la si può migliorare ed espandere.</a:t>
            </a:r>
          </a:p>
          <a:p>
            <a:r>
              <a:rPr lang="it-IT" dirty="0"/>
              <a:t>È tutta documentata su </a:t>
            </a:r>
            <a:r>
              <a:rPr lang="it-IT" dirty="0" err="1"/>
              <a:t>github</a:t>
            </a:r>
            <a:r>
              <a:rPr lang="it-IT" dirty="0"/>
              <a:t> e si la si può trovare e </a:t>
            </a:r>
            <a:r>
              <a:rPr lang="it-IT" dirty="0" err="1"/>
              <a:t>consulare</a:t>
            </a:r>
            <a:r>
              <a:rPr lang="it-IT" dirty="0"/>
              <a:t> in modo gratuito </a:t>
            </a:r>
          </a:p>
        </p:txBody>
      </p:sp>
      <p:sp>
        <p:nvSpPr>
          <p:cNvPr id="4" name="Segnaposto numero diapositiva 3"/>
          <p:cNvSpPr>
            <a:spLocks noGrp="1"/>
          </p:cNvSpPr>
          <p:nvPr>
            <p:ph type="sldNum" sz="quarter" idx="5"/>
          </p:nvPr>
        </p:nvSpPr>
        <p:spPr/>
        <p:txBody>
          <a:bodyPr/>
          <a:lstStyle/>
          <a:p>
            <a:fld id="{8959094D-D7CE-46C3-BF46-136D4E301A18}" type="slidenum">
              <a:rPr lang="it-IT" smtClean="0"/>
              <a:t>20</a:t>
            </a:fld>
            <a:endParaRPr lang="it-IT"/>
          </a:p>
        </p:txBody>
      </p:sp>
    </p:spTree>
    <p:extLst>
      <p:ext uri="{BB962C8B-B14F-4D97-AF65-F5344CB8AC3E}">
        <p14:creationId xmlns:p14="http://schemas.microsoft.com/office/powerpoint/2010/main" val="405651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6/3/2023</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6/3/2023</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‹N›</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jpe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32.jpe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1.jpe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32.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5516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Poppins Light" panose="02000000000000000000" pitchFamily="2" charset="0"/>
                <a:cs typeface="Poppins Light" panose="02000000000000000000" pitchFamily="2" charset="0"/>
              </a:rPr>
              <a:t>Organizations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5" name="TextBox 24">
            <a:extLst>
              <a:ext uri="{FF2B5EF4-FFF2-40B4-BE49-F238E27FC236}">
                <a16:creationId xmlns:a16="http://schemas.microsoft.com/office/drawing/2014/main" id="{1D410EEF-7A48-8B49-1E06-B16625311F81}"/>
              </a:ext>
            </a:extLst>
          </p:cNvPr>
          <p:cNvSpPr txBox="1"/>
          <p:nvPr/>
        </p:nvSpPr>
        <p:spPr>
          <a:xfrm>
            <a:off x="1191068" y="4147487"/>
            <a:ext cx="1916815" cy="1200329"/>
          </a:xfrm>
          <a:prstGeom prst="rect">
            <a:avLst/>
          </a:prstGeom>
          <a:noFill/>
        </p:spPr>
        <p:txBody>
          <a:bodyPr wrap="square" rtlCol="0">
            <a:spAutoFit/>
          </a:bodyPr>
          <a:lstStyle/>
          <a:p>
            <a:pPr lvl="0" algn="ctr">
              <a:defRPr/>
            </a:pPr>
            <a:r>
              <a:rPr lang="it-IT" sz="1200" b="1" dirty="0">
                <a:solidFill>
                  <a:schemeClr val="bg1"/>
                </a:solidFill>
              </a:rPr>
              <a:t>Questa funzionalità permette di visualizzare le varie organizzazioni a cui si appartiene. Accedendo è possibile vedere tutto quello condiviso.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9" name="TextBox 28">
            <a:extLst>
              <a:ext uri="{FF2B5EF4-FFF2-40B4-BE49-F238E27FC236}">
                <a16:creationId xmlns:a16="http://schemas.microsoft.com/office/drawing/2014/main" id="{8C90B083-BED7-9AA8-8BD0-76686110315E}"/>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latin typeface="The Sans Light-" panose="020B0604020202020204" charset="0"/>
                <a:cs typeface="The Sans Light-" panose="020B0604020202020204" charset="0"/>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The Sans Light-" panose="020B0604020202020204" charset="0"/>
              <a:cs typeface="The Sans Light-" panose="020B0604020202020204" charset="0"/>
            </a:endParaRPr>
          </a:p>
        </p:txBody>
      </p:sp>
      <p:sp>
        <p:nvSpPr>
          <p:cNvPr id="30" name="TextBox 29">
            <a:extLst>
              <a:ext uri="{FF2B5EF4-FFF2-40B4-BE49-F238E27FC236}">
                <a16:creationId xmlns:a16="http://schemas.microsoft.com/office/drawing/2014/main" id="{92E8D839-C491-B96D-E873-0C903C01E62D}"/>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31" name="TextBox 30">
            <a:extLst>
              <a:ext uri="{FF2B5EF4-FFF2-40B4-BE49-F238E27FC236}">
                <a16:creationId xmlns:a16="http://schemas.microsoft.com/office/drawing/2014/main" id="{EC06E2D3-C33E-9400-3C77-7882E7F76C42}"/>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04579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grpId="1" nodeType="withEffect">
                                  <p:stCondLst>
                                    <p:cond delay="300"/>
                                  </p:stCondLst>
                                  <p:childTnLst>
                                    <p:animMotion origin="layout" path="M -2.08333E-6 -2.59259E-6 L -2.08333E-6 0.03797 " pathEditMode="relative" rAng="0" ptsTypes="AA">
                                      <p:cBhvr>
                                        <p:cTn id="13" dur="750" spd="-100000" fill="hold"/>
                                        <p:tgtEl>
                                          <p:spTgt spid="20"/>
                                        </p:tgtEl>
                                        <p:attrNameLst>
                                          <p:attrName>ppt_x</p:attrName>
                                          <p:attrName>ppt_y</p:attrName>
                                        </p:attrNameLst>
                                      </p:cBhvr>
                                      <p:rCtr x="0" y="1898"/>
                                    </p:animMotion>
                                  </p:childTnLst>
                                </p:cTn>
                              </p:par>
                              <p:par>
                                <p:cTn id="14" presetID="10" presetClass="entr" presetSubtype="0"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500"/>
                                  </p:stCondLst>
                                  <p:childTnLst>
                                    <p:animMotion origin="layout" path="M -2.08333E-6 1.48148E-6 L -2.08333E-6 0.03796 " pathEditMode="relative" rAng="0" ptsTypes="AA">
                                      <p:cBhvr>
                                        <p:cTn id="18" dur="750" spd="-100000" fill="hold"/>
                                        <p:tgtEl>
                                          <p:spTgt spid="25"/>
                                        </p:tgtEl>
                                        <p:attrNameLst>
                                          <p:attrName>ppt_x</p:attrName>
                                          <p:attrName>ppt_y</p:attrName>
                                        </p:attrNameLst>
                                      </p:cBhvr>
                                      <p:rCtr x="0" y="1898"/>
                                    </p:animMotion>
                                  </p:childTnLst>
                                </p:cTn>
                              </p:par>
                              <p:par>
                                <p:cTn id="19" presetID="2" presetClass="entr" presetSubtype="4" decel="100000" fill="hold" grpId="0"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700"/>
                                  </p:stCondLst>
                                  <p:childTnLst>
                                    <p:animMotion origin="layout" path="M 2.70833E-6 -2.59259E-6 L 2.70833E-6 0.03797 " pathEditMode="relative" rAng="0" ptsTypes="AA">
                                      <p:cBhvr>
                                        <p:cTn id="27" dur="750" spd="-100000" fill="hold"/>
                                        <p:tgtEl>
                                          <p:spTgt spid="22"/>
                                        </p:tgtEl>
                                        <p:attrNameLst>
                                          <p:attrName>ppt_x</p:attrName>
                                          <p:attrName>ppt_y</p:attrName>
                                        </p:attrNameLst>
                                      </p:cBhvr>
                                      <p:rCtr x="0" y="1898"/>
                                    </p:animMotion>
                                  </p:childTnLst>
                                </p:cTn>
                              </p:par>
                              <p:par>
                                <p:cTn id="28" presetID="10" presetClass="entr" presetSubtype="0" fill="hold" grpId="0" nodeType="withEffect">
                                  <p:stCondLst>
                                    <p:cond delay="9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42" presetClass="path" presetSubtype="0" decel="100000" fill="hold" grpId="1" nodeType="withEffect">
                                  <p:stCondLst>
                                    <p:cond delay="900"/>
                                  </p:stCondLst>
                                  <p:childTnLst>
                                    <p:animMotion origin="layout" path="M 2.70833E-6 -3.33333E-6 L 2.70833E-6 0.03797 " pathEditMode="relative" rAng="0" ptsTypes="AA">
                                      <p:cBhvr>
                                        <p:cTn id="32" dur="750" spd="-100000" fill="hold"/>
                                        <p:tgtEl>
                                          <p:spTgt spid="29"/>
                                        </p:tgtEl>
                                        <p:attrNameLst>
                                          <p:attrName>ppt_x</p:attrName>
                                          <p:attrName>ppt_y</p:attrName>
                                        </p:attrNameLst>
                                      </p:cBhvr>
                                      <p:rCtr x="0" y="1898"/>
                                    </p:animMotion>
                                  </p:childTnLst>
                                </p:cTn>
                              </p:par>
                              <p:par>
                                <p:cTn id="33" presetID="2" presetClass="entr" presetSubtype="4" decel="10000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1100"/>
                                  </p:stCondLst>
                                  <p:childTnLst>
                                    <p:animMotion origin="layout" path="M -2.70833E-6 -2.59259E-6 L -2.70833E-6 0.03797 " pathEditMode="relative" rAng="0" ptsTypes="AA">
                                      <p:cBhvr>
                                        <p:cTn id="41" dur="750" spd="-100000" fill="hold"/>
                                        <p:tgtEl>
                                          <p:spTgt spid="23"/>
                                        </p:tgtEl>
                                        <p:attrNameLst>
                                          <p:attrName>ppt_x</p:attrName>
                                          <p:attrName>ppt_y</p:attrName>
                                        </p:attrNameLst>
                                      </p:cBhvr>
                                      <p:rCtr x="0" y="1898"/>
                                    </p:animMotion>
                                  </p:childTnLst>
                                </p:cTn>
                              </p:par>
                              <p:par>
                                <p:cTn id="42" presetID="10" presetClass="entr" presetSubtype="0" fill="hold" grpId="0" nodeType="withEffect">
                                  <p:stCondLst>
                                    <p:cond delay="13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42" presetClass="path" presetSubtype="0" decel="100000" fill="hold" grpId="1" nodeType="withEffect">
                                  <p:stCondLst>
                                    <p:cond delay="1300"/>
                                  </p:stCondLst>
                                  <p:childTnLst>
                                    <p:animMotion origin="layout" path="M -2.5E-6 1.48148E-6 L -2.5E-6 0.03796 " pathEditMode="relative" rAng="0" ptsTypes="AA">
                                      <p:cBhvr>
                                        <p:cTn id="46" dur="750" spd="-100000" fill="hold"/>
                                        <p:tgtEl>
                                          <p:spTgt spid="30"/>
                                        </p:tgtEl>
                                        <p:attrNameLst>
                                          <p:attrName>ppt_x</p:attrName>
                                          <p:attrName>ppt_y</p:attrName>
                                        </p:attrNameLst>
                                      </p:cBhvr>
                                      <p:rCtr x="0" y="1898"/>
                                    </p:animMotion>
                                  </p:childTnLst>
                                </p:cTn>
                              </p:par>
                              <p:par>
                                <p:cTn id="47" presetID="2" presetClass="entr" presetSubtype="4" decel="100000" fill="hold" grpId="0" nodeType="withEffect">
                                  <p:stCondLst>
                                    <p:cond delay="6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ppt_x"/>
                                          </p:val>
                                        </p:tav>
                                        <p:tav tm="100000">
                                          <p:val>
                                            <p:strVal val="#ppt_x"/>
                                          </p:val>
                                        </p:tav>
                                      </p:tavLst>
                                    </p:anim>
                                    <p:anim calcmode="lin" valueType="num">
                                      <p:cBhvr additive="base">
                                        <p:cTn id="50" dur="1000" fill="hold"/>
                                        <p:tgtEl>
                                          <p:spTgt spid="18"/>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1500"/>
                                  </p:stCondLst>
                                  <p:childTnLst>
                                    <p:animMotion origin="layout" path="M 2.08333E-6 -2.59259E-6 L 2.08333E-6 0.03797 " pathEditMode="relative" rAng="0" ptsTypes="AA">
                                      <p:cBhvr>
                                        <p:cTn id="55" dur="750" spd="-100000" fill="hold"/>
                                        <p:tgtEl>
                                          <p:spTgt spid="24"/>
                                        </p:tgtEl>
                                        <p:attrNameLst>
                                          <p:attrName>ppt_x</p:attrName>
                                          <p:attrName>ppt_y</p:attrName>
                                        </p:attrNameLst>
                                      </p:cBhvr>
                                      <p:rCtr x="0" y="1898"/>
                                    </p:animMotion>
                                  </p:childTnLst>
                                </p:cTn>
                              </p:par>
                              <p:par>
                                <p:cTn id="56" presetID="10" presetClass="entr" presetSubtype="0" fill="hold" grpId="0" nodeType="withEffect">
                                  <p:stCondLst>
                                    <p:cond delay="17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42" presetClass="path" presetSubtype="0" decel="100000" fill="hold" grpId="1" nodeType="withEffect">
                                  <p:stCondLst>
                                    <p:cond delay="1700"/>
                                  </p:stCondLst>
                                  <p:childTnLst>
                                    <p:animMotion origin="layout" path="M 2.08333E-6 1.48148E-6 L 2.08333E-6 0.03796 " pathEditMode="relative" rAng="0" ptsTypes="AA">
                                      <p:cBhvr>
                                        <p:cTn id="60" dur="750" spd="-100000" fill="hold"/>
                                        <p:tgtEl>
                                          <p:spTgt spid="3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P spid="20" grpId="0"/>
      <p:bldP spid="20" grpId="1"/>
      <p:bldP spid="22" grpId="0"/>
      <p:bldP spid="22" grpId="1"/>
      <p:bldP spid="23" grpId="0"/>
      <p:bldP spid="23" grpId="1"/>
      <p:bldP spid="24" grpId="0"/>
      <p:bldP spid="24" grpId="1"/>
      <p:bldP spid="25" grpId="0"/>
      <p:bldP spid="25" grpId="1"/>
      <p:bldP spid="29" grpId="0"/>
      <p:bldP spid="29" grpId="1"/>
      <p:bldP spid="30" grpId="0"/>
      <p:bldP spid="30" grpId="1"/>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42B1AF-D1C8-C909-40F3-3692AB01A087}"/>
              </a:ext>
            </a:extLst>
          </p:cNvPr>
          <p:cNvSpPr txBox="1"/>
          <p:nvPr/>
        </p:nvSpPr>
        <p:spPr>
          <a:xfrm>
            <a:off x="4247577" y="618406"/>
            <a:ext cx="369684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white"/>
                </a:solidFill>
                <a:latin typeface="Poppins Light" panose="02000000000000000000" pitchFamily="2" charset="0"/>
                <a:cs typeface="Poppins Light" panose="02000000000000000000" pitchFamily="2" charset="0"/>
              </a:rPr>
              <a:t>Organizations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6">
            <a:extLst>
              <a:ext uri="{FF2B5EF4-FFF2-40B4-BE49-F238E27FC236}">
                <a16:creationId xmlns:a16="http://schemas.microsoft.com/office/drawing/2014/main" id="{76590A3C-6213-702A-9F01-AB9DC6E992DC}"/>
              </a:ext>
            </a:extLst>
          </p:cNvPr>
          <p:cNvGrpSpPr/>
          <p:nvPr/>
        </p:nvGrpSpPr>
        <p:grpSpPr>
          <a:xfrm>
            <a:off x="695931" y="563988"/>
            <a:ext cx="714871" cy="714871"/>
            <a:chOff x="5698925" y="2671132"/>
            <a:chExt cx="798604" cy="798604"/>
          </a:xfrm>
          <a:solidFill>
            <a:schemeClr val="accent3"/>
          </a:solidFill>
          <a:effectLst/>
        </p:grpSpPr>
        <p:sp>
          <p:nvSpPr>
            <p:cNvPr id="11" name="Rectangle: Rounded Corners 7">
              <a:extLst>
                <a:ext uri="{FF2B5EF4-FFF2-40B4-BE49-F238E27FC236}">
                  <a16:creationId xmlns:a16="http://schemas.microsoft.com/office/drawing/2014/main" id="{DB323C5F-A5DD-4945-672C-870124A95066}"/>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3">
              <a:extLst>
                <a:ext uri="{FF2B5EF4-FFF2-40B4-BE49-F238E27FC236}">
                  <a16:creationId xmlns:a16="http://schemas.microsoft.com/office/drawing/2014/main" id="{75384A71-5495-67E6-A0A2-3E3B6B63BC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D976E0A-B263-F383-EC67-9295F179839F}"/>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5986A209-8453-64A1-8D24-64593D88FE13}"/>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7F72CFCA-C87A-0465-0345-52B75F4187E8}"/>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57ADA43E-C8AF-28DE-554C-67C15E3463A0}"/>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8628127E-EA37-52E4-1CD1-189D533B8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96" b="3756"/>
          <a:stretch/>
        </p:blipFill>
        <p:spPr bwMode="auto">
          <a:xfrm>
            <a:off x="1410802" y="1632374"/>
            <a:ext cx="2076450" cy="42474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4">
            <a:extLst>
              <a:ext uri="{FF2B5EF4-FFF2-40B4-BE49-F238E27FC236}">
                <a16:creationId xmlns:a16="http://schemas.microsoft.com/office/drawing/2014/main" id="{1D4097E8-6CC7-22EF-EDBE-58FD9CAFD826}"/>
              </a:ext>
            </a:extLst>
          </p:cNvPr>
          <p:cNvSpPr txBox="1"/>
          <p:nvPr/>
        </p:nvSpPr>
        <p:spPr>
          <a:xfrm>
            <a:off x="4715535" y="2266433"/>
            <a:ext cx="5432740" cy="2554545"/>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In questa pagina principale si possono selezionare le varie organizzazioni di appartenenza.</a:t>
            </a:r>
          </a:p>
          <a:p>
            <a:pPr lvl="0" algn="just">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L’organizzazione è una sorta di «gruppo» a cui si può appartenere. </a:t>
            </a:r>
            <a:endParaRPr lang="it-IT" sz="2000" dirty="0">
              <a:solidFill>
                <a:schemeClr val="bg1"/>
              </a:solidFill>
              <a:latin typeface="Poppins Light" panose="00000400000000000000" pitchFamily="2" charset="0"/>
              <a:cs typeface="Poppins Light" panose="00000400000000000000" pitchFamily="2" charset="0"/>
            </a:endParaRPr>
          </a:p>
          <a:p>
            <a:pPr lvl="0" algn="just">
              <a:defRPr/>
            </a:pPr>
            <a:r>
              <a:rPr lang="it-IT" sz="2000" dirty="0">
                <a:solidFill>
                  <a:schemeClr val="bg1"/>
                </a:solidFill>
                <a:latin typeface="Poppins Light" panose="00000400000000000000" pitchFamily="2" charset="0"/>
                <a:cs typeface="Poppins Light" panose="00000400000000000000" pitchFamily="2" charset="0"/>
              </a:rPr>
              <a:t>Selezionando un’organizzazione è quindi possibile accedere ad essa visualizzando tutto ciò che l’organizzazione contiene.</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3789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4.79167E-6 3.33333E-6 L 4.79167E-6 0.03796 " pathEditMode="relative" rAng="0" ptsTypes="AA">
                                      <p:cBhvr>
                                        <p:cTn id="9" dur="750" spd="-100000" fill="hold"/>
                                        <p:tgtEl>
                                          <p:spTgt spid="7"/>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5516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Devices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8D82F0B7-553D-B831-74A2-2DBD0D4A6D25}"/>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87B93B5A-77A4-6362-06C8-DB3FB64CB252}"/>
              </a:ext>
            </a:extLst>
          </p:cNvPr>
          <p:cNvSpPr txBox="1"/>
          <p:nvPr/>
        </p:nvSpPr>
        <p:spPr>
          <a:xfrm>
            <a:off x="3822083" y="4143999"/>
            <a:ext cx="1916815" cy="1015663"/>
          </a:xfrm>
          <a:prstGeom prst="rect">
            <a:avLst/>
          </a:prstGeom>
          <a:noFill/>
        </p:spPr>
        <p:txBody>
          <a:bodyPr wrap="square" rtlCol="0">
            <a:spAutoFit/>
          </a:bodyPr>
          <a:lstStyle/>
          <a:p>
            <a:pPr lvl="0" algn="ctr">
              <a:defRPr/>
            </a:pPr>
            <a:r>
              <a:rPr lang="it-IT" sz="1200" b="1" dirty="0">
                <a:solidFill>
                  <a:schemeClr val="bg1"/>
                </a:solidFill>
              </a:rPr>
              <a:t>Questo elemento permette di visualizzare i dispositivi appartenenti ad una specifica organizzazione, quindi le sue informazioni.</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7B0077EC-8B34-4CAE-A442-97552C2EC459}"/>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71B69BB-AA96-9B6C-79A0-2829494E2101}"/>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02909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1.11111E-6 L 2.70833E-6 0.03796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B2977BFE-355B-4FAB-BBDD-28E3EC5A458B}"/>
              </a:ext>
            </a:extLst>
          </p:cNvPr>
          <p:cNvGrpSpPr/>
          <p:nvPr/>
        </p:nvGrpSpPr>
        <p:grpSpPr>
          <a:xfrm>
            <a:off x="1193322" y="1504433"/>
            <a:ext cx="2519968" cy="4503312"/>
            <a:chOff x="8482988" y="1504433"/>
            <a:chExt cx="2519968" cy="4503312"/>
          </a:xfrm>
        </p:grpSpPr>
        <p:grpSp>
          <p:nvGrpSpPr>
            <p:cNvPr id="52" name="Group 33">
              <a:extLst>
                <a:ext uri="{FF2B5EF4-FFF2-40B4-BE49-F238E27FC236}">
                  <a16:creationId xmlns:a16="http://schemas.microsoft.com/office/drawing/2014/main" id="{AA13659D-CF9B-4D01-98D7-076F85F487B3}"/>
                </a:ext>
              </a:extLst>
            </p:cNvPr>
            <p:cNvGrpSpPr/>
            <p:nvPr/>
          </p:nvGrpSpPr>
          <p:grpSpPr>
            <a:xfrm>
              <a:off x="8482988" y="1504433"/>
              <a:ext cx="2519968" cy="4503312"/>
              <a:chOff x="4543331" y="418722"/>
              <a:chExt cx="3105339" cy="6020555"/>
            </a:xfrm>
          </p:grpSpPr>
          <p:sp>
            <p:nvSpPr>
              <p:cNvPr id="54" name="Rectangle: Rounded Corners 3">
                <a:extLst>
                  <a:ext uri="{FF2B5EF4-FFF2-40B4-BE49-F238E27FC236}">
                    <a16:creationId xmlns:a16="http://schemas.microsoft.com/office/drawing/2014/main" id="{C02AF67F-FBF3-4C46-A7B0-EC854C2EF93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20">
                <a:extLst>
                  <a:ext uri="{FF2B5EF4-FFF2-40B4-BE49-F238E27FC236}">
                    <a16:creationId xmlns:a16="http://schemas.microsoft.com/office/drawing/2014/main" id="{FA04106F-4E94-40DC-9679-DFB83A22FB0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21">
                <a:extLst>
                  <a:ext uri="{FF2B5EF4-FFF2-40B4-BE49-F238E27FC236}">
                    <a16:creationId xmlns:a16="http://schemas.microsoft.com/office/drawing/2014/main" id="{AADC8E33-F7EB-42E7-91D6-66E36FD84952}"/>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Immagine 52">
              <a:extLst>
                <a:ext uri="{FF2B5EF4-FFF2-40B4-BE49-F238E27FC236}">
                  <a16:creationId xmlns:a16="http://schemas.microsoft.com/office/drawing/2014/main" id="{A87B3B4A-2246-4AC8-B9DA-A3B741DCA58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grpSp>
        <p:nvGrpSpPr>
          <p:cNvPr id="46" name="Group 33">
            <a:extLst>
              <a:ext uri="{FF2B5EF4-FFF2-40B4-BE49-F238E27FC236}">
                <a16:creationId xmlns:a16="http://schemas.microsoft.com/office/drawing/2014/main" id="{3453D2EC-D37F-4AC8-9097-04BF85759ACB}"/>
              </a:ext>
            </a:extLst>
          </p:cNvPr>
          <p:cNvGrpSpPr/>
          <p:nvPr/>
        </p:nvGrpSpPr>
        <p:grpSpPr>
          <a:xfrm>
            <a:off x="1176210" y="1504433"/>
            <a:ext cx="2519968" cy="4503312"/>
            <a:chOff x="4543331" y="418722"/>
            <a:chExt cx="3105339" cy="6020555"/>
          </a:xfrm>
        </p:grpSpPr>
        <p:sp>
          <p:nvSpPr>
            <p:cNvPr id="47" name="Rectangle: Rounded Corners 3">
              <a:extLst>
                <a:ext uri="{FF2B5EF4-FFF2-40B4-BE49-F238E27FC236}">
                  <a16:creationId xmlns:a16="http://schemas.microsoft.com/office/drawing/2014/main" id="{141BB762-DC71-4458-93AC-2609A19AD6C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0">
              <a:extLst>
                <a:ext uri="{FF2B5EF4-FFF2-40B4-BE49-F238E27FC236}">
                  <a16:creationId xmlns:a16="http://schemas.microsoft.com/office/drawing/2014/main" id="{D4CDC8A2-F884-44A5-8594-F62604195BEF}"/>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21">
              <a:extLst>
                <a:ext uri="{FF2B5EF4-FFF2-40B4-BE49-F238E27FC236}">
                  <a16:creationId xmlns:a16="http://schemas.microsoft.com/office/drawing/2014/main" id="{66C856C8-1ED2-4247-BEA6-CF977B2E450F}"/>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Immagine 49">
            <a:extLst>
              <a:ext uri="{FF2B5EF4-FFF2-40B4-BE49-F238E27FC236}">
                <a16:creationId xmlns:a16="http://schemas.microsoft.com/office/drawing/2014/main" id="{CFE7735F-7E52-4C45-8DC8-C6ECD4AEE4F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1397220" y="1632089"/>
            <a:ext cx="2077200" cy="4248000"/>
          </a:xfrm>
          <a:prstGeom prst="rect">
            <a:avLst/>
          </a:prstGeom>
        </p:spPr>
      </p:pic>
      <p:grpSp>
        <p:nvGrpSpPr>
          <p:cNvPr id="41" name="Group 33">
            <a:extLst>
              <a:ext uri="{FF2B5EF4-FFF2-40B4-BE49-F238E27FC236}">
                <a16:creationId xmlns:a16="http://schemas.microsoft.com/office/drawing/2014/main" id="{37EF2258-A59D-43C4-8AC3-1283DE671520}"/>
              </a:ext>
            </a:extLst>
          </p:cNvPr>
          <p:cNvGrpSpPr/>
          <p:nvPr/>
        </p:nvGrpSpPr>
        <p:grpSpPr>
          <a:xfrm>
            <a:off x="1197600" y="1504433"/>
            <a:ext cx="2519968" cy="4503312"/>
            <a:chOff x="4543331" y="418722"/>
            <a:chExt cx="3105339" cy="6020555"/>
          </a:xfrm>
        </p:grpSpPr>
        <p:sp>
          <p:nvSpPr>
            <p:cNvPr id="42" name="Rectangle: Rounded Corners 3">
              <a:extLst>
                <a:ext uri="{FF2B5EF4-FFF2-40B4-BE49-F238E27FC236}">
                  <a16:creationId xmlns:a16="http://schemas.microsoft.com/office/drawing/2014/main" id="{790CD219-7CEF-4B7E-82BA-C3BB821D662E}"/>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20">
              <a:extLst>
                <a:ext uri="{FF2B5EF4-FFF2-40B4-BE49-F238E27FC236}">
                  <a16:creationId xmlns:a16="http://schemas.microsoft.com/office/drawing/2014/main" id="{7BE00B09-3D47-41BD-97CE-1EF3B1859D3B}"/>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21">
              <a:extLst>
                <a:ext uri="{FF2B5EF4-FFF2-40B4-BE49-F238E27FC236}">
                  <a16:creationId xmlns:a16="http://schemas.microsoft.com/office/drawing/2014/main" id="{BBE34E89-12EE-45C5-8BFB-E13BFB8EA2EE}"/>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Immagine 44">
            <a:extLst>
              <a:ext uri="{FF2B5EF4-FFF2-40B4-BE49-F238E27FC236}">
                <a16:creationId xmlns:a16="http://schemas.microsoft.com/office/drawing/2014/main" id="{9BE44C0A-23A0-4036-8338-94C8E2E92125}"/>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5566"/>
          <a:stretch/>
        </p:blipFill>
        <p:spPr>
          <a:xfrm>
            <a:off x="1418984" y="1632089"/>
            <a:ext cx="2077200" cy="4248000"/>
          </a:xfrm>
          <a:prstGeom prst="rect">
            <a:avLst/>
          </a:prstGeom>
        </p:spPr>
      </p:pic>
      <p:grpSp>
        <p:nvGrpSpPr>
          <p:cNvPr id="28" name="Gruppo 27">
            <a:extLst>
              <a:ext uri="{FF2B5EF4-FFF2-40B4-BE49-F238E27FC236}">
                <a16:creationId xmlns:a16="http://schemas.microsoft.com/office/drawing/2014/main" id="{45657E33-BD69-406A-BDA7-682B289EC720}"/>
              </a:ext>
            </a:extLst>
          </p:cNvPr>
          <p:cNvGrpSpPr/>
          <p:nvPr/>
        </p:nvGrpSpPr>
        <p:grpSpPr>
          <a:xfrm>
            <a:off x="1180488" y="1504433"/>
            <a:ext cx="2519968" cy="4503312"/>
            <a:chOff x="1189044" y="1504433"/>
            <a:chExt cx="2519968" cy="4503312"/>
          </a:xfrm>
        </p:grpSpPr>
        <p:grpSp>
          <p:nvGrpSpPr>
            <p:cNvPr id="29" name="Group 33">
              <a:extLst>
                <a:ext uri="{FF2B5EF4-FFF2-40B4-BE49-F238E27FC236}">
                  <a16:creationId xmlns:a16="http://schemas.microsoft.com/office/drawing/2014/main" id="{243FEAAD-7A1D-4F5E-A131-794495D90153}"/>
                </a:ext>
              </a:extLst>
            </p:cNvPr>
            <p:cNvGrpSpPr/>
            <p:nvPr/>
          </p:nvGrpSpPr>
          <p:grpSpPr>
            <a:xfrm>
              <a:off x="1189044" y="1504433"/>
              <a:ext cx="2519968" cy="4503312"/>
              <a:chOff x="4543331" y="418722"/>
              <a:chExt cx="3105339" cy="6020555"/>
            </a:xfrm>
          </p:grpSpPr>
          <p:sp>
            <p:nvSpPr>
              <p:cNvPr id="31" name="Rectangle: Rounded Corners 3">
                <a:extLst>
                  <a:ext uri="{FF2B5EF4-FFF2-40B4-BE49-F238E27FC236}">
                    <a16:creationId xmlns:a16="http://schemas.microsoft.com/office/drawing/2014/main" id="{0EB78B38-F8FB-4947-B1D5-C2814530747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0">
                <a:extLst>
                  <a:ext uri="{FF2B5EF4-FFF2-40B4-BE49-F238E27FC236}">
                    <a16:creationId xmlns:a16="http://schemas.microsoft.com/office/drawing/2014/main" id="{79DEE915-2C4C-4496-B66C-B6B41FBD85C6}"/>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21">
                <a:extLst>
                  <a:ext uri="{FF2B5EF4-FFF2-40B4-BE49-F238E27FC236}">
                    <a16:creationId xmlns:a16="http://schemas.microsoft.com/office/drawing/2014/main" id="{B776F327-24C2-4E90-975D-0839385889ED}"/>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Immagine 29">
              <a:extLst>
                <a:ext uri="{FF2B5EF4-FFF2-40B4-BE49-F238E27FC236}">
                  <a16:creationId xmlns:a16="http://schemas.microsoft.com/office/drawing/2014/main" id="{7B62F52A-8758-464F-98EE-BCC4ADE94AC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3" name="Gruppo 32">
            <a:extLst>
              <a:ext uri="{FF2B5EF4-FFF2-40B4-BE49-F238E27FC236}">
                <a16:creationId xmlns:a16="http://schemas.microsoft.com/office/drawing/2014/main" id="{08A660DC-7119-41F0-90FA-0260FC9F6983}"/>
              </a:ext>
            </a:extLst>
          </p:cNvPr>
          <p:cNvGrpSpPr/>
          <p:nvPr/>
        </p:nvGrpSpPr>
        <p:grpSpPr>
          <a:xfrm>
            <a:off x="1193322" y="1504433"/>
            <a:ext cx="2519968" cy="4503312"/>
            <a:chOff x="1189044" y="1504433"/>
            <a:chExt cx="2519968" cy="4503312"/>
          </a:xfrm>
        </p:grpSpPr>
        <p:grpSp>
          <p:nvGrpSpPr>
            <p:cNvPr id="35" name="Group 33">
              <a:extLst>
                <a:ext uri="{FF2B5EF4-FFF2-40B4-BE49-F238E27FC236}">
                  <a16:creationId xmlns:a16="http://schemas.microsoft.com/office/drawing/2014/main" id="{20F75FCD-888B-42D1-8435-C180DCD391F2}"/>
                </a:ext>
              </a:extLst>
            </p:cNvPr>
            <p:cNvGrpSpPr/>
            <p:nvPr/>
          </p:nvGrpSpPr>
          <p:grpSpPr>
            <a:xfrm>
              <a:off x="1189044" y="1504433"/>
              <a:ext cx="2519968" cy="4503312"/>
              <a:chOff x="4543331" y="418722"/>
              <a:chExt cx="3105339" cy="6020555"/>
            </a:xfrm>
          </p:grpSpPr>
          <p:sp>
            <p:nvSpPr>
              <p:cNvPr id="37" name="Rectangle: Rounded Corners 3">
                <a:extLst>
                  <a:ext uri="{FF2B5EF4-FFF2-40B4-BE49-F238E27FC236}">
                    <a16:creationId xmlns:a16="http://schemas.microsoft.com/office/drawing/2014/main" id="{B630AA80-634B-4297-820E-D6139307F25F}"/>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0">
                <a:extLst>
                  <a:ext uri="{FF2B5EF4-FFF2-40B4-BE49-F238E27FC236}">
                    <a16:creationId xmlns:a16="http://schemas.microsoft.com/office/drawing/2014/main" id="{F930A683-5501-4A89-A129-450E6F41A8CC}"/>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21">
                <a:extLst>
                  <a:ext uri="{FF2B5EF4-FFF2-40B4-BE49-F238E27FC236}">
                    <a16:creationId xmlns:a16="http://schemas.microsoft.com/office/drawing/2014/main" id="{108D8BF7-1E8D-49C6-8964-730EA9CB780B}"/>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Immagine 35">
              <a:extLst>
                <a:ext uri="{FF2B5EF4-FFF2-40B4-BE49-F238E27FC236}">
                  <a16:creationId xmlns:a16="http://schemas.microsoft.com/office/drawing/2014/main" id="{D882F259-8285-43E4-A8C6-5138A6FAAFB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19" name="Gruppo 18">
            <a:extLst>
              <a:ext uri="{FF2B5EF4-FFF2-40B4-BE49-F238E27FC236}">
                <a16:creationId xmlns:a16="http://schemas.microsoft.com/office/drawing/2014/main" id="{68237CF5-82B5-487F-9313-0CC7AF3C2769}"/>
              </a:ext>
            </a:extLst>
          </p:cNvPr>
          <p:cNvGrpSpPr/>
          <p:nvPr/>
        </p:nvGrpSpPr>
        <p:grpSpPr>
          <a:xfrm>
            <a:off x="1184766" y="1504433"/>
            <a:ext cx="2519968" cy="4503312"/>
            <a:chOff x="1189044" y="1504433"/>
            <a:chExt cx="2519968" cy="4503312"/>
          </a:xfrm>
        </p:grpSpPr>
        <p:grpSp>
          <p:nvGrpSpPr>
            <p:cNvPr id="20" name="Group 33">
              <a:extLst>
                <a:ext uri="{FF2B5EF4-FFF2-40B4-BE49-F238E27FC236}">
                  <a16:creationId xmlns:a16="http://schemas.microsoft.com/office/drawing/2014/main" id="{35F4F9E4-B5F1-4435-A5F2-3CD75EE0ACFF}"/>
                </a:ext>
              </a:extLst>
            </p:cNvPr>
            <p:cNvGrpSpPr/>
            <p:nvPr/>
          </p:nvGrpSpPr>
          <p:grpSpPr>
            <a:xfrm>
              <a:off x="1189044" y="1504433"/>
              <a:ext cx="2519968" cy="4503312"/>
              <a:chOff x="4543331" y="418722"/>
              <a:chExt cx="3105339" cy="6020555"/>
            </a:xfrm>
          </p:grpSpPr>
          <p:sp>
            <p:nvSpPr>
              <p:cNvPr id="24" name="Rectangle: Rounded Corners 3">
                <a:extLst>
                  <a:ext uri="{FF2B5EF4-FFF2-40B4-BE49-F238E27FC236}">
                    <a16:creationId xmlns:a16="http://schemas.microsoft.com/office/drawing/2014/main" id="{F35D32AF-A008-4697-98FC-9D39215C6BDB}"/>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0">
                <a:extLst>
                  <a:ext uri="{FF2B5EF4-FFF2-40B4-BE49-F238E27FC236}">
                    <a16:creationId xmlns:a16="http://schemas.microsoft.com/office/drawing/2014/main" id="{C0DDF724-1A65-4752-8861-1F38E1406B8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1">
                <a:extLst>
                  <a:ext uri="{FF2B5EF4-FFF2-40B4-BE49-F238E27FC236}">
                    <a16:creationId xmlns:a16="http://schemas.microsoft.com/office/drawing/2014/main" id="{C63D66EC-17F8-4DFF-A958-5A9A1012D697}"/>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magine 22">
              <a:extLst>
                <a:ext uri="{FF2B5EF4-FFF2-40B4-BE49-F238E27FC236}">
                  <a16:creationId xmlns:a16="http://schemas.microsoft.com/office/drawing/2014/main" id="{CC658050-CD28-4B05-8E21-5BE306B19624}"/>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5"/>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Immagine 14">
            <a:extLst>
              <a:ext uri="{FF2B5EF4-FFF2-40B4-BE49-F238E27FC236}">
                <a16:creationId xmlns:a16="http://schemas.microsoft.com/office/drawing/2014/main" id="{6FF7ECB8-A5C0-4FB7-A6DF-A285BE8CE085}"/>
              </a:ext>
            </a:extLst>
          </p:cNvPr>
          <p:cNvPicPr preferRelativeResize="0">
            <a:picLocks/>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3129" b="5879"/>
          <a:stretch/>
        </p:blipFill>
        <p:spPr>
          <a:xfrm>
            <a:off x="1409481" y="1632089"/>
            <a:ext cx="2077200" cy="4248000"/>
          </a:xfrm>
          <a:prstGeom prst="rect">
            <a:avLst/>
          </a:prstGeom>
        </p:spPr>
      </p:pic>
      <p:pic>
        <p:nvPicPr>
          <p:cNvPr id="16" name="Immagine 15">
            <a:extLst>
              <a:ext uri="{FF2B5EF4-FFF2-40B4-BE49-F238E27FC236}">
                <a16:creationId xmlns:a16="http://schemas.microsoft.com/office/drawing/2014/main" id="{AAF571B0-691A-456F-9739-AC37817EFB2B}"/>
              </a:ext>
            </a:extLst>
          </p:cNvPr>
          <p:cNvPicPr preferRelativeResize="0">
            <a:picLocks/>
          </p:cNvPicPr>
          <p:nvPr/>
        </p:nvPicPr>
        <p:blipFill rotWithShape="1">
          <a:blip r:embed="rId9"/>
          <a:srcRect l="5184" t="9896" r="4525" b="59885"/>
          <a:stretch/>
        </p:blipFill>
        <p:spPr>
          <a:xfrm>
            <a:off x="1510325" y="1947726"/>
            <a:ext cx="1875512" cy="1410771"/>
          </a:xfrm>
          <a:prstGeom prst="roundRect">
            <a:avLst/>
          </a:prstGeom>
          <a:ln w="9525">
            <a:solidFill>
              <a:schemeClr val="bg1"/>
            </a:solidFill>
          </a:ln>
          <a:effectLst>
            <a:glow rad="228600">
              <a:schemeClr val="accent3">
                <a:satMod val="175000"/>
                <a:alpha val="40000"/>
              </a:schemeClr>
            </a:glow>
          </a:effectLst>
        </p:spPr>
      </p:pic>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9"/>
          <a:srcRect l="10275" t="17481" r="9937" b="72453"/>
          <a:stretch/>
        </p:blipFill>
        <p:spPr>
          <a:xfrm>
            <a:off x="1616075" y="2301875"/>
            <a:ext cx="1657350" cy="469900"/>
          </a:xfrm>
          <a:prstGeom prst="roundRect">
            <a:avLst/>
          </a:prstGeom>
          <a:ln w="9525">
            <a:noFill/>
          </a:ln>
          <a:effectLst/>
        </p:spPr>
      </p:pic>
      <p:sp>
        <p:nvSpPr>
          <p:cNvPr id="6" name="TextBox 24">
            <a:extLst>
              <a:ext uri="{FF2B5EF4-FFF2-40B4-BE49-F238E27FC236}">
                <a16:creationId xmlns:a16="http://schemas.microsoft.com/office/drawing/2014/main" id="{778FA331-1C30-A227-0EE1-C18FDC57ADEF}"/>
              </a:ext>
            </a:extLst>
          </p:cNvPr>
          <p:cNvSpPr txBox="1"/>
          <p:nvPr/>
        </p:nvSpPr>
        <p:spPr>
          <a:xfrm>
            <a:off x="4715535" y="2266433"/>
            <a:ext cx="5432740" cy="3477875"/>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Dopo aver selezionato l’organizzazione è possibile vedere i devices (dispositivi) che sono associati alla quella determinata organizzazione.</a:t>
            </a:r>
          </a:p>
          <a:p>
            <a:pPr lvl="0" algn="just">
              <a:defRPr/>
            </a:pPr>
            <a:r>
              <a:rPr lang="it-IT" sz="2000" dirty="0">
                <a:solidFill>
                  <a:schemeClr val="bg1"/>
                </a:solidFill>
                <a:latin typeface="Poppins Light" panose="00000400000000000000" pitchFamily="2" charset="0"/>
                <a:cs typeface="Poppins Light" panose="00000400000000000000" pitchFamily="2" charset="0"/>
              </a:rPr>
              <a:t>I devices sono il cuore dell’applicazione: all’interno della pagina, è possibile tutto ciò che la macchina fisica produce.</a:t>
            </a:r>
          </a:p>
          <a:p>
            <a:pPr lvl="0" algn="just">
              <a:defRPr/>
            </a:pPr>
            <a:r>
              <a:rPr lang="it-IT" sz="2000" dirty="0">
                <a:solidFill>
                  <a:schemeClr val="bg1"/>
                </a:solidFill>
                <a:latin typeface="Poppins Light" panose="00000400000000000000" pitchFamily="2" charset="0"/>
                <a:cs typeface="Poppins Light" panose="00000400000000000000" pitchFamily="2" charset="0"/>
              </a:rPr>
              <a:t>Scelto il dispositivo è possibile visualizzare le varie informazioni che lo riguardano, come valori di tag, stato del dispositivo…</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76025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79167E-6 2.22222E-6 L 4.79167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5366064" y="-2536229"/>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4"/>
          <a:srcRect l="10795" t="17636" r="11007" b="72844"/>
          <a:stretch/>
        </p:blipFill>
        <p:spPr>
          <a:xfrm>
            <a:off x="4352471" y="440060"/>
            <a:ext cx="3487055" cy="954107"/>
          </a:xfrm>
          <a:prstGeom prst="roundRect">
            <a:avLst/>
          </a:prstGeom>
          <a:ln w="9525">
            <a:noFill/>
          </a:ln>
          <a:effectLst/>
        </p:spPr>
      </p:pic>
      <p:grpSp>
        <p:nvGrpSpPr>
          <p:cNvPr id="13" name="Gruppo 12">
            <a:extLst>
              <a:ext uri="{FF2B5EF4-FFF2-40B4-BE49-F238E27FC236}">
                <a16:creationId xmlns:a16="http://schemas.microsoft.com/office/drawing/2014/main" id="{82C189BA-36FA-4BC7-9AED-CF008A1B382D}"/>
              </a:ext>
            </a:extLst>
          </p:cNvPr>
          <p:cNvGrpSpPr/>
          <p:nvPr/>
        </p:nvGrpSpPr>
        <p:grpSpPr>
          <a:xfrm>
            <a:off x="1189044" y="1504433"/>
            <a:ext cx="2519968" cy="4503312"/>
            <a:chOff x="1189044" y="1504433"/>
            <a:chExt cx="2519968" cy="4503312"/>
          </a:xfrm>
        </p:grpSpPr>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Immagine 11">
              <a:extLst>
                <a:ext uri="{FF2B5EF4-FFF2-40B4-BE49-F238E27FC236}">
                  <a16:creationId xmlns:a16="http://schemas.microsoft.com/office/drawing/2014/main" id="{4E217E8D-C4EA-42F1-B1C5-3F52AE52432F}"/>
                </a:ext>
              </a:extLst>
            </p:cNvPr>
            <p:cNvPicPr preferRelativeResize="0">
              <a:picLocks/>
            </p:cNvPicPr>
            <p:nvPr/>
          </p:nvPicPr>
          <p:blipFill rotWithShape="1">
            <a:blip r:embed="rId5">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1" name="Group 33">
            <a:extLst>
              <a:ext uri="{FF2B5EF4-FFF2-40B4-BE49-F238E27FC236}">
                <a16:creationId xmlns:a16="http://schemas.microsoft.com/office/drawing/2014/main" id="{1D1D901D-2248-4CFF-9256-80001A8C6ACE}"/>
              </a:ext>
            </a:extLst>
          </p:cNvPr>
          <p:cNvGrpSpPr/>
          <p:nvPr/>
        </p:nvGrpSpPr>
        <p:grpSpPr>
          <a:xfrm>
            <a:off x="4836016" y="1504433"/>
            <a:ext cx="2519968" cy="4503312"/>
            <a:chOff x="4543331" y="418722"/>
            <a:chExt cx="3105339" cy="6020555"/>
          </a:xfrm>
        </p:grpSpPr>
        <p:sp>
          <p:nvSpPr>
            <p:cNvPr id="33" name="Rectangle: Rounded Corners 3">
              <a:extLst>
                <a:ext uri="{FF2B5EF4-FFF2-40B4-BE49-F238E27FC236}">
                  <a16:creationId xmlns:a16="http://schemas.microsoft.com/office/drawing/2014/main" id="{1FDC27C4-F3AC-4ECE-A70B-112FC8398DF5}"/>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20">
              <a:extLst>
                <a:ext uri="{FF2B5EF4-FFF2-40B4-BE49-F238E27FC236}">
                  <a16:creationId xmlns:a16="http://schemas.microsoft.com/office/drawing/2014/main" id="{9039CAA7-19B8-4188-AF3F-A3E92D3A8F87}"/>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21">
              <a:extLst>
                <a:ext uri="{FF2B5EF4-FFF2-40B4-BE49-F238E27FC236}">
                  <a16:creationId xmlns:a16="http://schemas.microsoft.com/office/drawing/2014/main" id="{FBF4D932-3913-46BD-A277-C772BCCBFF68}"/>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o 14">
            <a:extLst>
              <a:ext uri="{FF2B5EF4-FFF2-40B4-BE49-F238E27FC236}">
                <a16:creationId xmlns:a16="http://schemas.microsoft.com/office/drawing/2014/main" id="{B978A313-E1A6-43A0-9598-EABE61B0BADC}"/>
              </a:ext>
            </a:extLst>
          </p:cNvPr>
          <p:cNvGrpSpPr/>
          <p:nvPr/>
        </p:nvGrpSpPr>
        <p:grpSpPr>
          <a:xfrm>
            <a:off x="8482988" y="1504433"/>
            <a:ext cx="2519968" cy="4503312"/>
            <a:chOff x="8482988" y="1504433"/>
            <a:chExt cx="2519968" cy="4503312"/>
          </a:xfrm>
        </p:grpSpPr>
        <p:grpSp>
          <p:nvGrpSpPr>
            <p:cNvPr id="38" name="Group 33">
              <a:extLst>
                <a:ext uri="{FF2B5EF4-FFF2-40B4-BE49-F238E27FC236}">
                  <a16:creationId xmlns:a16="http://schemas.microsoft.com/office/drawing/2014/main" id="{F924AF9D-55B3-4D80-A5A0-3B040392018E}"/>
                </a:ext>
              </a:extLst>
            </p:cNvPr>
            <p:cNvGrpSpPr/>
            <p:nvPr/>
          </p:nvGrpSpPr>
          <p:grpSpPr>
            <a:xfrm>
              <a:off x="8482988" y="1504433"/>
              <a:ext cx="2519968" cy="4503312"/>
              <a:chOff x="4543331" y="418722"/>
              <a:chExt cx="3105339" cy="6020555"/>
            </a:xfrm>
          </p:grpSpPr>
          <p:sp>
            <p:nvSpPr>
              <p:cNvPr id="40" name="Rectangle: Rounded Corners 3">
                <a:extLst>
                  <a:ext uri="{FF2B5EF4-FFF2-40B4-BE49-F238E27FC236}">
                    <a16:creationId xmlns:a16="http://schemas.microsoft.com/office/drawing/2014/main" id="{C0D63617-2E4F-4FBD-B84A-7FEC4BCDA45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20">
                <a:extLst>
                  <a:ext uri="{FF2B5EF4-FFF2-40B4-BE49-F238E27FC236}">
                    <a16:creationId xmlns:a16="http://schemas.microsoft.com/office/drawing/2014/main" id="{6C2BD321-F93A-4DD4-9AFA-36264FEF7E2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21">
                <a:extLst>
                  <a:ext uri="{FF2B5EF4-FFF2-40B4-BE49-F238E27FC236}">
                    <a16:creationId xmlns:a16="http://schemas.microsoft.com/office/drawing/2014/main" id="{A9B0D9BA-D33B-42E7-B95B-1CACD5B30AF6}"/>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magine 9">
              <a:extLst>
                <a:ext uri="{FF2B5EF4-FFF2-40B4-BE49-F238E27FC236}">
                  <a16:creationId xmlns:a16="http://schemas.microsoft.com/office/drawing/2014/main" id="{606BE9D0-DF1D-4E6E-A1E1-526B8EA68ED8}"/>
                </a:ext>
              </a:extLst>
            </p:cNvPr>
            <p:cNvPicPr preferRelativeResize="0">
              <a:picLocks/>
            </p:cNvPicPr>
            <p:nvPr/>
          </p:nvPicPr>
          <p:blipFill rotWithShape="1">
            <a:blip r:embed="rId6">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pic>
        <p:nvPicPr>
          <p:cNvPr id="14" name="Immagine 13">
            <a:extLst>
              <a:ext uri="{FF2B5EF4-FFF2-40B4-BE49-F238E27FC236}">
                <a16:creationId xmlns:a16="http://schemas.microsoft.com/office/drawing/2014/main" id="{452B259A-5784-41EE-94F1-B27200D3BDC4}"/>
              </a:ext>
            </a:extLst>
          </p:cNvPr>
          <p:cNvPicPr preferRelativeResize="0">
            <a:picLocks/>
          </p:cNvPicPr>
          <p:nvPr/>
        </p:nvPicPr>
        <p:blipFill rotWithShape="1">
          <a:blip r:embed="rId7">
            <a:extLst>
              <a:ext uri="{28A0092B-C50C-407E-A947-70E740481C1C}">
                <a14:useLocalDpi xmlns:a14="http://schemas.microsoft.com/office/drawing/2010/main" val="0"/>
              </a:ext>
            </a:extLst>
          </a:blip>
          <a:srcRect t="5566"/>
          <a:stretch/>
        </p:blipFill>
        <p:spPr>
          <a:xfrm>
            <a:off x="5057400" y="1632089"/>
            <a:ext cx="2077200" cy="4248000"/>
          </a:xfrm>
          <a:prstGeom prst="rect">
            <a:avLst/>
          </a:prstGeom>
        </p:spPr>
      </p:pic>
    </p:spTree>
    <p:extLst>
      <p:ext uri="{BB962C8B-B14F-4D97-AF65-F5344CB8AC3E}">
        <p14:creationId xmlns:p14="http://schemas.microsoft.com/office/powerpoint/2010/main" val="174999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5516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Alarms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a:effectLst/>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3D986478-2F69-6D65-03C2-E4C490C670C9}"/>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9B8B205C-AF9A-1A64-6468-AACDB116D772}"/>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9741E504-2CEF-5636-095C-A4F198F2034A}"/>
              </a:ext>
            </a:extLst>
          </p:cNvPr>
          <p:cNvSpPr txBox="1"/>
          <p:nvPr/>
        </p:nvSpPr>
        <p:spPr>
          <a:xfrm>
            <a:off x="6453102" y="4147487"/>
            <a:ext cx="1916815" cy="1015663"/>
          </a:xfrm>
          <a:prstGeom prst="rect">
            <a:avLst/>
          </a:prstGeom>
          <a:noFill/>
        </p:spPr>
        <p:txBody>
          <a:bodyPr wrap="square" rtlCol="0">
            <a:spAutoFit/>
          </a:bodyPr>
          <a:lstStyle/>
          <a:p>
            <a:pPr lvl="0" algn="ctr">
              <a:defRPr/>
            </a:pPr>
            <a:r>
              <a:rPr lang="it-IT" sz="1200" b="1" dirty="0">
                <a:solidFill>
                  <a:schemeClr val="bg1"/>
                </a:solidFill>
              </a:rPr>
              <a:t>Questa caratteristica permette di avere delle notifiche che informano l’utente di qualsiasi evento da lui predefinito.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2A45F12-0DF7-AB9D-3B29-02D14D738E48}"/>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521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1C9BD03-F120-3640-7C6B-D63730BD1468}"/>
              </a:ext>
            </a:extLst>
          </p:cNvPr>
          <p:cNvSpPr txBox="1"/>
          <p:nvPr/>
        </p:nvSpPr>
        <p:spPr>
          <a:xfrm>
            <a:off x="5118809" y="624252"/>
            <a:ext cx="19543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Alarms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51332" y="-23647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82069396-2CF9-1789-805C-35ED26DBC876}"/>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DEA14F1C-DF44-3071-2D92-E62D2CFC06E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4767CEA4-97B9-ED57-F945-BE7B3207E3A1}"/>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5274463-B76F-FD57-3C73-367CD4388381}"/>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5A0E964A-21C2-624F-6B8D-90B47A69839A}"/>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DA14FF4B-B846-4BEF-BE55-9AB5C9EB3FDA}"/>
              </a:ext>
            </a:extLst>
          </p:cNvPr>
          <p:cNvPicPr preferRelativeResize="0">
            <a:picLocks/>
          </p:cNvPicPr>
          <p:nvPr/>
        </p:nvPicPr>
        <p:blipFill rotWithShape="1">
          <a:blip r:embed="rId6"/>
          <a:srcRect l="5184" t="40298" r="4525" b="39566"/>
          <a:stretch/>
        </p:blipFill>
        <p:spPr>
          <a:xfrm>
            <a:off x="1510325" y="3367042"/>
            <a:ext cx="1875512" cy="940037"/>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D0B700B2-E118-3709-9690-8CD32CA67FDC}"/>
              </a:ext>
            </a:extLst>
          </p:cNvPr>
          <p:cNvSpPr txBox="1"/>
          <p:nvPr/>
        </p:nvSpPr>
        <p:spPr>
          <a:xfrm>
            <a:off x="4715535" y="2266433"/>
            <a:ext cx="6350948" cy="1631216"/>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funzione </a:t>
            </a:r>
            <a:r>
              <a:rPr lang="it-IT" sz="2000" i="1" dirty="0" err="1">
                <a:solidFill>
                  <a:schemeClr val="bg1"/>
                </a:solidFill>
                <a:latin typeface="Poppins Light" panose="00000400000000000000" pitchFamily="2" charset="0"/>
                <a:cs typeface="Poppins Light" panose="00000400000000000000" pitchFamily="2" charset="0"/>
              </a:rPr>
              <a:t>alarms</a:t>
            </a:r>
            <a:r>
              <a:rPr lang="it-IT" sz="2000" i="1" dirty="0">
                <a:solidFill>
                  <a:schemeClr val="bg1"/>
                </a:solidFill>
                <a:latin typeface="Poppins Light" panose="00000400000000000000" pitchFamily="2" charset="0"/>
                <a:cs typeface="Poppins Light" panose="00000400000000000000" pitchFamily="2" charset="0"/>
              </a:rPr>
              <a:t> </a:t>
            </a:r>
            <a:r>
              <a:rPr lang="it-IT" sz="2000" dirty="0">
                <a:solidFill>
                  <a:schemeClr val="bg1"/>
                </a:solidFill>
                <a:latin typeface="Poppins Light" panose="00000400000000000000" pitchFamily="2" charset="0"/>
                <a:cs typeface="Poppins Light" panose="00000400000000000000" pitchFamily="2" charset="0"/>
              </a:rPr>
              <a:t>consente di essere avvisati tramite apposite notifiche di eventi che potrebbero accadere.</a:t>
            </a:r>
          </a:p>
          <a:p>
            <a:pPr lvl="0" algn="just">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Essi sono impostabili tramite la configurazione del dispositivo e non da applicazione.</a:t>
            </a:r>
          </a:p>
        </p:txBody>
      </p:sp>
    </p:spTree>
    <p:extLst>
      <p:ext uri="{BB962C8B-B14F-4D97-AF65-F5344CB8AC3E}">
        <p14:creationId xmlns:p14="http://schemas.microsoft.com/office/powerpoint/2010/main" val="15710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58333E-6 4.44444E-6 L 4.58333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5516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Dashboards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B8C460C1-18B1-73F2-8CA2-D619171C029B}"/>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1" name="TextBox 28">
            <a:extLst>
              <a:ext uri="{FF2B5EF4-FFF2-40B4-BE49-F238E27FC236}">
                <a16:creationId xmlns:a16="http://schemas.microsoft.com/office/drawing/2014/main" id="{F9F9A4DC-737D-C3F2-E867-D061BA652A78}"/>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rgbClr val="A5A5A5"/>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58B6F91D-E633-7A4A-C539-A8A41D7FF9CF}"/>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rgbClr val="A5A5A5"/>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38EBF238-6463-B911-D9F0-3D35BFA8162F}"/>
              </a:ext>
            </a:extLst>
          </p:cNvPr>
          <p:cNvSpPr txBox="1"/>
          <p:nvPr/>
        </p:nvSpPr>
        <p:spPr>
          <a:xfrm>
            <a:off x="9084118" y="4166537"/>
            <a:ext cx="1916815" cy="1200329"/>
          </a:xfrm>
          <a:prstGeom prst="rect">
            <a:avLst/>
          </a:prstGeom>
          <a:noFill/>
        </p:spPr>
        <p:txBody>
          <a:bodyPr wrap="square" rtlCol="0">
            <a:spAutoFit/>
          </a:bodyPr>
          <a:lstStyle/>
          <a:p>
            <a:pPr lvl="0" algn="ctr">
              <a:defRPr/>
            </a:pPr>
            <a:r>
              <a:rPr lang="it-IT" sz="1200" b="1" dirty="0">
                <a:solidFill>
                  <a:schemeClr val="bg1"/>
                </a:solidFill>
              </a:rPr>
              <a:t>Questo aspetto permette di organizzare i vari dati dell’applicazione in una comoda pagina grafica, rendendo la lettura più intuitiva.</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83689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448753" y="507936"/>
            <a:ext cx="329449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Dashboards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4EFF5C4-9EA4-D7BD-0E20-1A271DF4B9A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33CF1B1F-C1DB-CB84-8D07-6CF15A1102B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B4BFAB45-315A-12B8-9221-C3CA485D8B9D}"/>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49DAF62-65B0-0512-4B1D-6CCB0EC3A713}"/>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657271E0-AFB0-40C3-B580-36B066A9F0EC}"/>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8DBCC810-2614-4EA4-BF76-28863F831C2A}"/>
              </a:ext>
            </a:extLst>
          </p:cNvPr>
          <p:cNvPicPr preferRelativeResize="0">
            <a:picLocks/>
          </p:cNvPicPr>
          <p:nvPr/>
        </p:nvPicPr>
        <p:blipFill rotWithShape="1">
          <a:blip r:embed="rId6"/>
          <a:srcRect l="5184" t="59779" r="4525" b="9753"/>
          <a:stretch/>
        </p:blipFill>
        <p:spPr>
          <a:xfrm>
            <a:off x="1510325" y="4276436"/>
            <a:ext cx="1875512" cy="1422400"/>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57A3C5B9-3933-1E15-8B28-8DE63626A1EB}"/>
              </a:ext>
            </a:extLst>
          </p:cNvPr>
          <p:cNvSpPr txBox="1"/>
          <p:nvPr/>
        </p:nvSpPr>
        <p:spPr>
          <a:xfrm>
            <a:off x="4715535" y="2266433"/>
            <a:ext cx="6066984" cy="3477875"/>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Le </a:t>
            </a:r>
            <a:r>
              <a:rPr lang="it-IT" sz="2000" i="1" dirty="0">
                <a:solidFill>
                  <a:schemeClr val="bg1"/>
                </a:solidFill>
                <a:latin typeface="Poppins Light" panose="00000400000000000000" pitchFamily="2" charset="0"/>
                <a:cs typeface="Poppins Light" panose="00000400000000000000" pitchFamily="2" charset="0"/>
              </a:rPr>
              <a:t>dashboards </a:t>
            </a:r>
            <a:r>
              <a:rPr lang="it-IT" sz="2000" dirty="0">
                <a:solidFill>
                  <a:schemeClr val="bg1"/>
                </a:solidFill>
                <a:latin typeface="Poppins Light" panose="00000400000000000000" pitchFamily="2" charset="0"/>
                <a:cs typeface="Poppins Light" panose="00000400000000000000" pitchFamily="2" charset="0"/>
              </a:rPr>
              <a:t>sono delle pagine che permettono la visualizzazione grafica dei dati.</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Consentono quindi una </a:t>
            </a:r>
            <a:r>
              <a:rPr lang="it-IT" sz="2000" b="1" u="sng" dirty="0">
                <a:solidFill>
                  <a:schemeClr val="bg1"/>
                </a:solidFill>
                <a:latin typeface="Poppins Light" panose="00000400000000000000" pitchFamily="2" charset="0"/>
                <a:cs typeface="Poppins Light" panose="00000400000000000000" pitchFamily="2" charset="0"/>
              </a:rPr>
              <a:t>struttura</a:t>
            </a:r>
            <a:r>
              <a:rPr lang="it-IT" sz="2000" dirty="0">
                <a:solidFill>
                  <a:schemeClr val="bg1"/>
                </a:solidFill>
                <a:latin typeface="Poppins Light" panose="00000400000000000000" pitchFamily="2" charset="0"/>
                <a:cs typeface="Poppins Light" panose="00000400000000000000" pitchFamily="2" charset="0"/>
              </a:rPr>
              <a:t> di visualizzazione degli elementi che punta all’efficienza e all’intuitività di comprensione, ottenendo una lettura scorrevole.</a:t>
            </a:r>
          </a:p>
          <a:p>
            <a:pPr marL="342900" lvl="0" indent="-34290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Le dashboard sono programmabili dal sito di Corvina, l’applicazione consente la visione.</a:t>
            </a:r>
          </a:p>
        </p:txBody>
      </p:sp>
    </p:spTree>
    <p:extLst>
      <p:ext uri="{BB962C8B-B14F-4D97-AF65-F5344CB8AC3E}">
        <p14:creationId xmlns:p14="http://schemas.microsoft.com/office/powerpoint/2010/main" val="98759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3.125E-6 -4.07407E-6 L 3.125E-6 0.03797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 name="TextBox 24">
            <a:extLst>
              <a:ext uri="{FF2B5EF4-FFF2-40B4-BE49-F238E27FC236}">
                <a16:creationId xmlns:a16="http://schemas.microsoft.com/office/drawing/2014/main" id="{62D580DE-9ADE-B70F-6947-2C435F63F7AC}"/>
              </a:ext>
            </a:extLst>
          </p:cNvPr>
          <p:cNvSpPr txBox="1"/>
          <p:nvPr/>
        </p:nvSpPr>
        <p:spPr>
          <a:xfrm>
            <a:off x="1191068" y="4433237"/>
            <a:ext cx="1916815" cy="1223412"/>
          </a:xfrm>
          <a:prstGeom prst="rect">
            <a:avLst/>
          </a:prstGeom>
          <a:noFill/>
        </p:spPr>
        <p:txBody>
          <a:bodyPr wrap="square" rtlCol="0">
            <a:spAutoFit/>
          </a:bodyPr>
          <a:lstStyle/>
          <a:p>
            <a:pPr lvl="0" algn="ctr">
              <a:defRPr/>
            </a:pPr>
            <a:r>
              <a:rPr lang="it-IT" sz="1050" dirty="0">
                <a:solidFill>
                  <a:schemeClr val="bg1"/>
                </a:solidFill>
              </a:rPr>
              <a:t>Questa funzionalità permette di visualizzare le varie organizzazioni a cui si appartiene. Accedendo ad esse è possibile visualizzare i dispositivi,  e quindi i dati, che vengono condivisi sul cloud</a:t>
            </a:r>
            <a:endParaRPr kumimoji="0" lang="en-US" sz="1050" b="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5" name="TextBox 28">
            <a:extLst>
              <a:ext uri="{FF2B5EF4-FFF2-40B4-BE49-F238E27FC236}">
                <a16:creationId xmlns:a16="http://schemas.microsoft.com/office/drawing/2014/main" id="{A24C5C67-CE70-4EE7-61C8-689EF7809E63}"/>
              </a:ext>
            </a:extLst>
          </p:cNvPr>
          <p:cNvSpPr txBox="1"/>
          <p:nvPr/>
        </p:nvSpPr>
        <p:spPr>
          <a:xfrm>
            <a:off x="3822083" y="4433237"/>
            <a:ext cx="1916815" cy="1061829"/>
          </a:xfrm>
          <a:prstGeom prst="rect">
            <a:avLst/>
          </a:prstGeom>
          <a:noFill/>
        </p:spPr>
        <p:txBody>
          <a:bodyPr wrap="square" rtlCol="0">
            <a:spAutoFit/>
          </a:bodyPr>
          <a:lstStyle/>
          <a:p>
            <a:pPr lvl="0" algn="ctr">
              <a:defRPr/>
            </a:pPr>
            <a:r>
              <a:rPr lang="it-IT" sz="1050" dirty="0">
                <a:solidFill>
                  <a:schemeClr val="bg1"/>
                </a:solidFill>
              </a:rPr>
              <a:t>L’elemento corrente permette di visualizzare i dispositivi apparentanti ad una specifica organizzazione, è quindi possibile vedere lo stato di esso e i dati che produce.</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9" name="TextBox 29">
            <a:extLst>
              <a:ext uri="{FF2B5EF4-FFF2-40B4-BE49-F238E27FC236}">
                <a16:creationId xmlns:a16="http://schemas.microsoft.com/office/drawing/2014/main" id="{6CB76A82-3364-A8E6-57A3-783CCF19DE94}"/>
              </a:ext>
            </a:extLst>
          </p:cNvPr>
          <p:cNvSpPr txBox="1"/>
          <p:nvPr/>
        </p:nvSpPr>
        <p:spPr>
          <a:xfrm>
            <a:off x="6453102" y="4433237"/>
            <a:ext cx="1916815" cy="1223412"/>
          </a:xfrm>
          <a:prstGeom prst="rect">
            <a:avLst/>
          </a:prstGeom>
          <a:noFill/>
        </p:spPr>
        <p:txBody>
          <a:bodyPr wrap="square" rtlCol="0">
            <a:spAutoFit/>
          </a:bodyPr>
          <a:lstStyle/>
          <a:p>
            <a:pPr lvl="0" algn="ctr">
              <a:defRPr/>
            </a:pPr>
            <a:r>
              <a:rPr lang="it-IT" sz="1050" dirty="0">
                <a:solidFill>
                  <a:schemeClr val="bg1"/>
                </a:solidFill>
              </a:rPr>
              <a:t>Questa caratteristica permette di avere delle notifiche che informano l’utente di qualsiasi evento da lui predefinito, come ad esempio la raggiunta di valori specifici dei parametri designati.</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6" name="TextBox 30">
            <a:extLst>
              <a:ext uri="{FF2B5EF4-FFF2-40B4-BE49-F238E27FC236}">
                <a16:creationId xmlns:a16="http://schemas.microsoft.com/office/drawing/2014/main" id="{4CB92142-5351-568A-46F6-0CC00AA59BCB}"/>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chemeClr val="bg1"/>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6766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4"/>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5"/>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9"/>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2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9" grpId="0"/>
      <p:bldP spid="19" grpId="1"/>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endParaRPr>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07034E3-CBAC-B5B4-40F1-21310784FA09}"/>
              </a:ext>
            </a:extLst>
          </p:cNvPr>
          <p:cNvGrpSpPr/>
          <p:nvPr/>
        </p:nvGrpSpPr>
        <p:grpSpPr>
          <a:xfrm>
            <a:off x="4543331" y="418723"/>
            <a:ext cx="3105339" cy="6020555"/>
            <a:chOff x="4660705" y="7340423"/>
            <a:chExt cx="3105339" cy="6020555"/>
          </a:xfrm>
        </p:grpSpPr>
        <p:sp>
          <p:nvSpPr>
            <p:cNvPr id="100" name="Oval 99">
              <a:extLst>
                <a:ext uri="{FF2B5EF4-FFF2-40B4-BE49-F238E27FC236}">
                  <a16:creationId xmlns:a16="http://schemas.microsoft.com/office/drawing/2014/main" id="{435B6DA1-3544-C18C-D974-10EAACB6237C}"/>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6268D676-6AD6-6C60-D7D3-69F4BEAAA80C}"/>
                </a:ext>
              </a:extLst>
            </p:cNvPr>
            <p:cNvGrpSpPr/>
            <p:nvPr/>
          </p:nvGrpSpPr>
          <p:grpSpPr>
            <a:xfrm>
              <a:off x="4660705" y="7340423"/>
              <a:ext cx="3105339" cy="6020555"/>
              <a:chOff x="4543331" y="418722"/>
              <a:chExt cx="3105339" cy="6020555"/>
            </a:xfrm>
          </p:grpSpPr>
          <p:sp>
            <p:nvSpPr>
              <p:cNvPr id="142" name="Rectangle: Rounded Corners 141">
                <a:extLst>
                  <a:ext uri="{FF2B5EF4-FFF2-40B4-BE49-F238E27FC236}">
                    <a16:creationId xmlns:a16="http://schemas.microsoft.com/office/drawing/2014/main" id="{2132556B-1414-3959-7A82-EF1E2690FCD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id="{1029DE2C-B400-1FA8-C346-2E3FD8A2B035}"/>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Top Corners Rounded 143">
                <a:extLst>
                  <a:ext uri="{FF2B5EF4-FFF2-40B4-BE49-F238E27FC236}">
                    <a16:creationId xmlns:a16="http://schemas.microsoft.com/office/drawing/2014/main" id="{D4874DA0-2035-FE28-441B-509DC4DACE29}"/>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Rounded Corners 101">
              <a:extLst>
                <a:ext uri="{FF2B5EF4-FFF2-40B4-BE49-F238E27FC236}">
                  <a16:creationId xmlns:a16="http://schemas.microsoft.com/office/drawing/2014/main" id="{FE08987C-55AF-7957-2940-1AC77CD689F4}"/>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879664-CAF1-A2BE-C5B0-453344DCAE52}"/>
                </a:ext>
              </a:extLst>
            </p:cNvPr>
            <p:cNvGrpSpPr/>
            <p:nvPr/>
          </p:nvGrpSpPr>
          <p:grpSpPr>
            <a:xfrm>
              <a:off x="5816299" y="12099755"/>
              <a:ext cx="798604" cy="798604"/>
              <a:chOff x="5698925" y="5178054"/>
              <a:chExt cx="798604" cy="798604"/>
            </a:xfrm>
          </p:grpSpPr>
          <p:sp>
            <p:nvSpPr>
              <p:cNvPr id="140" name="Rectangle: Rounded Corners 139">
                <a:extLst>
                  <a:ext uri="{FF2B5EF4-FFF2-40B4-BE49-F238E27FC236}">
                    <a16:creationId xmlns:a16="http://schemas.microsoft.com/office/drawing/2014/main" id="{C9E194FF-E4DD-0058-F4F4-81F3B0E5AAA5}"/>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Envelope with solid fill">
                <a:extLst>
                  <a:ext uri="{FF2B5EF4-FFF2-40B4-BE49-F238E27FC236}">
                    <a16:creationId xmlns:a16="http://schemas.microsoft.com/office/drawing/2014/main" id="{70533AE5-2F64-CA56-C6FC-A149B2EDF2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104" name="Group 103">
              <a:extLst>
                <a:ext uri="{FF2B5EF4-FFF2-40B4-BE49-F238E27FC236}">
                  <a16:creationId xmlns:a16="http://schemas.microsoft.com/office/drawing/2014/main" id="{DF46E9A2-E402-CD50-7637-2EFB2BDDD49C}"/>
                </a:ext>
              </a:extLst>
            </p:cNvPr>
            <p:cNvGrpSpPr/>
            <p:nvPr/>
          </p:nvGrpSpPr>
          <p:grpSpPr>
            <a:xfrm>
              <a:off x="4971466" y="12099755"/>
              <a:ext cx="798604" cy="798604"/>
              <a:chOff x="4854092" y="5178054"/>
              <a:chExt cx="798604" cy="798604"/>
            </a:xfrm>
          </p:grpSpPr>
          <p:sp>
            <p:nvSpPr>
              <p:cNvPr id="138" name="Rectangle: Rounded Corners 137">
                <a:extLst>
                  <a:ext uri="{FF2B5EF4-FFF2-40B4-BE49-F238E27FC236}">
                    <a16:creationId xmlns:a16="http://schemas.microsoft.com/office/drawing/2014/main" id="{FD7CC35A-4CD2-A41C-C8C3-53093498E133}"/>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Graphic 138" descr="Chat with solid fill">
                <a:extLst>
                  <a:ext uri="{FF2B5EF4-FFF2-40B4-BE49-F238E27FC236}">
                    <a16:creationId xmlns:a16="http://schemas.microsoft.com/office/drawing/2014/main" id="{15747A66-7DE4-7CE2-07A7-C786B8AEF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105" name="Group 104">
              <a:extLst>
                <a:ext uri="{FF2B5EF4-FFF2-40B4-BE49-F238E27FC236}">
                  <a16:creationId xmlns:a16="http://schemas.microsoft.com/office/drawing/2014/main" id="{C5B84059-4564-E01A-85CE-A99BF6EC39C6}"/>
                </a:ext>
              </a:extLst>
            </p:cNvPr>
            <p:cNvGrpSpPr/>
            <p:nvPr/>
          </p:nvGrpSpPr>
          <p:grpSpPr>
            <a:xfrm>
              <a:off x="6661130" y="12099755"/>
              <a:ext cx="798604" cy="798604"/>
              <a:chOff x="6543756" y="5178054"/>
              <a:chExt cx="798604" cy="798604"/>
            </a:xfrm>
          </p:grpSpPr>
          <p:sp>
            <p:nvSpPr>
              <p:cNvPr id="136" name="Rectangle: Rounded Corners 135">
                <a:extLst>
                  <a:ext uri="{FF2B5EF4-FFF2-40B4-BE49-F238E27FC236}">
                    <a16:creationId xmlns:a16="http://schemas.microsoft.com/office/drawing/2014/main" id="{29EBF9F2-8249-B7BA-5DE6-73E8E327471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descr="Camera with solid fill">
                <a:extLst>
                  <a:ext uri="{FF2B5EF4-FFF2-40B4-BE49-F238E27FC236}">
                    <a16:creationId xmlns:a16="http://schemas.microsoft.com/office/drawing/2014/main" id="{A8A759D3-BE05-E87D-EFFE-C565CB829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106" name="Group 105">
              <a:extLst>
                <a:ext uri="{FF2B5EF4-FFF2-40B4-BE49-F238E27FC236}">
                  <a16:creationId xmlns:a16="http://schemas.microsoft.com/office/drawing/2014/main" id="{7DEA1355-2FD2-A150-5E7E-D02CA24B2027}"/>
                </a:ext>
              </a:extLst>
            </p:cNvPr>
            <p:cNvGrpSpPr/>
            <p:nvPr/>
          </p:nvGrpSpPr>
          <p:grpSpPr>
            <a:xfrm>
              <a:off x="4971466" y="7784937"/>
              <a:ext cx="2488268" cy="1621984"/>
              <a:chOff x="4854092" y="863236"/>
              <a:chExt cx="2488268" cy="1621984"/>
            </a:xfrm>
          </p:grpSpPr>
          <p:sp>
            <p:nvSpPr>
              <p:cNvPr id="128" name="Rectangle: Rounded Corners 127">
                <a:extLst>
                  <a:ext uri="{FF2B5EF4-FFF2-40B4-BE49-F238E27FC236}">
                    <a16:creationId xmlns:a16="http://schemas.microsoft.com/office/drawing/2014/main" id="{A433AC89-DD32-5591-2868-ADCD538A0E38}"/>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1E71EB57-8BDF-39D1-88F9-0A8DB6B4AAAB}"/>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130" name="TextBox 129">
                <a:extLst>
                  <a:ext uri="{FF2B5EF4-FFF2-40B4-BE49-F238E27FC236}">
                    <a16:creationId xmlns:a16="http://schemas.microsoft.com/office/drawing/2014/main" id="{E20A499E-574C-6827-D513-AA72005F88D9}"/>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131" name="TextBox 130">
                <a:extLst>
                  <a:ext uri="{FF2B5EF4-FFF2-40B4-BE49-F238E27FC236}">
                    <a16:creationId xmlns:a16="http://schemas.microsoft.com/office/drawing/2014/main" id="{DFA02EAB-B622-7321-1FA2-7A87B28917AB}"/>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132" name="Graphic 131" descr="Dim (Smaller Sun) with solid fill">
                <a:extLst>
                  <a:ext uri="{FF2B5EF4-FFF2-40B4-BE49-F238E27FC236}">
                    <a16:creationId xmlns:a16="http://schemas.microsoft.com/office/drawing/2014/main" id="{766CF851-AAB9-1C53-7A4E-370DE9A059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133" name="TextBox 132">
                <a:extLst>
                  <a:ext uri="{FF2B5EF4-FFF2-40B4-BE49-F238E27FC236}">
                    <a16:creationId xmlns:a16="http://schemas.microsoft.com/office/drawing/2014/main" id="{14C8C01E-C287-FC23-802A-41A2D876B943}"/>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134" name="TextBox 133">
                <a:extLst>
                  <a:ext uri="{FF2B5EF4-FFF2-40B4-BE49-F238E27FC236}">
                    <a16:creationId xmlns:a16="http://schemas.microsoft.com/office/drawing/2014/main" id="{591CB949-39F8-77BE-47C7-DA4834A198D5}"/>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135" name="Straight Connector 134">
                <a:extLst>
                  <a:ext uri="{FF2B5EF4-FFF2-40B4-BE49-F238E27FC236}">
                    <a16:creationId xmlns:a16="http://schemas.microsoft.com/office/drawing/2014/main" id="{B70F4D2B-4106-7BF0-1867-8250849AF9A4}"/>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6A9A622D-2268-AE2E-AB4C-D62F22BF207A}"/>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109" name="TextBox 108">
              <a:extLst>
                <a:ext uri="{FF2B5EF4-FFF2-40B4-BE49-F238E27FC236}">
                  <a16:creationId xmlns:a16="http://schemas.microsoft.com/office/drawing/2014/main" id="{9CCC8FF5-3456-A262-7105-BB35A4332D26}"/>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110" name="TextBox 109">
              <a:extLst>
                <a:ext uri="{FF2B5EF4-FFF2-40B4-BE49-F238E27FC236}">
                  <a16:creationId xmlns:a16="http://schemas.microsoft.com/office/drawing/2014/main" id="{D0465B2D-C4FE-A6C7-44DD-F2CFA069D25A}"/>
                </a:ext>
              </a:extLst>
            </p:cNvPr>
            <p:cNvSpPr txBox="1"/>
            <p:nvPr/>
          </p:nvSpPr>
          <p:spPr>
            <a:xfrm>
              <a:off x="4920787" y="11513130"/>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111" name="TextBox 110">
              <a:extLst>
                <a:ext uri="{FF2B5EF4-FFF2-40B4-BE49-F238E27FC236}">
                  <a16:creationId xmlns:a16="http://schemas.microsoft.com/office/drawing/2014/main" id="{073F0925-D3EF-F2F5-7077-98541AFDB0E6}"/>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112" name="TextBox 111">
              <a:extLst>
                <a:ext uri="{FF2B5EF4-FFF2-40B4-BE49-F238E27FC236}">
                  <a16:creationId xmlns:a16="http://schemas.microsoft.com/office/drawing/2014/main" id="{6B1A0D0F-F4D8-F38D-96B2-BA6CB83214D2}"/>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113" name="Group 112">
              <a:extLst>
                <a:ext uri="{FF2B5EF4-FFF2-40B4-BE49-F238E27FC236}">
                  <a16:creationId xmlns:a16="http://schemas.microsoft.com/office/drawing/2014/main" id="{29E1D858-9900-3BB6-A1E7-E1BD918E156E}"/>
                </a:ext>
              </a:extLst>
            </p:cNvPr>
            <p:cNvGrpSpPr/>
            <p:nvPr/>
          </p:nvGrpSpPr>
          <p:grpSpPr>
            <a:xfrm>
              <a:off x="4971466" y="9592833"/>
              <a:ext cx="798604" cy="798604"/>
              <a:chOff x="4854092" y="2671132"/>
              <a:chExt cx="798604" cy="798604"/>
            </a:xfrm>
          </p:grpSpPr>
          <p:sp>
            <p:nvSpPr>
              <p:cNvPr id="126" name="Rectangle: Rounded Corners 125">
                <a:extLst>
                  <a:ext uri="{FF2B5EF4-FFF2-40B4-BE49-F238E27FC236}">
                    <a16:creationId xmlns:a16="http://schemas.microsoft.com/office/drawing/2014/main" id="{9CD73C0B-1F75-DF4F-69C0-DAFA0949A50F}"/>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phic 126" descr="Books with solid fill">
                <a:extLst>
                  <a:ext uri="{FF2B5EF4-FFF2-40B4-BE49-F238E27FC236}">
                    <a16:creationId xmlns:a16="http://schemas.microsoft.com/office/drawing/2014/main" id="{D8AEE7B5-2204-2C18-A6DA-4CA103676C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114" name="Group 113">
              <a:extLst>
                <a:ext uri="{FF2B5EF4-FFF2-40B4-BE49-F238E27FC236}">
                  <a16:creationId xmlns:a16="http://schemas.microsoft.com/office/drawing/2014/main" id="{5D611A7F-B042-C100-1FF8-85C15815A37D}"/>
                </a:ext>
              </a:extLst>
            </p:cNvPr>
            <p:cNvGrpSpPr/>
            <p:nvPr/>
          </p:nvGrpSpPr>
          <p:grpSpPr>
            <a:xfrm>
              <a:off x="4971466" y="10704649"/>
              <a:ext cx="798604" cy="798604"/>
              <a:chOff x="4854092" y="3782948"/>
              <a:chExt cx="798604" cy="798604"/>
            </a:xfrm>
          </p:grpSpPr>
          <p:sp>
            <p:nvSpPr>
              <p:cNvPr id="124" name="Rectangle: Rounded Corners 123">
                <a:extLst>
                  <a:ext uri="{FF2B5EF4-FFF2-40B4-BE49-F238E27FC236}">
                    <a16:creationId xmlns:a16="http://schemas.microsoft.com/office/drawing/2014/main" id="{F5159C2D-99C6-6EFC-9879-E57152B2ECA6}"/>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descr="Earth globe: Americas with solid fill">
                <a:extLst>
                  <a:ext uri="{FF2B5EF4-FFF2-40B4-BE49-F238E27FC236}">
                    <a16:creationId xmlns:a16="http://schemas.microsoft.com/office/drawing/2014/main" id="{9B5ECB8F-AD20-25AA-878A-42B8C9E9FF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115" name="Group 114">
              <a:extLst>
                <a:ext uri="{FF2B5EF4-FFF2-40B4-BE49-F238E27FC236}">
                  <a16:creationId xmlns:a16="http://schemas.microsoft.com/office/drawing/2014/main" id="{B6C33AA0-83CA-63CA-3080-0368D7BC1271}"/>
                </a:ext>
              </a:extLst>
            </p:cNvPr>
            <p:cNvGrpSpPr/>
            <p:nvPr/>
          </p:nvGrpSpPr>
          <p:grpSpPr>
            <a:xfrm>
              <a:off x="5816299" y="10704649"/>
              <a:ext cx="798604" cy="798604"/>
              <a:chOff x="5698925" y="3782948"/>
              <a:chExt cx="798604" cy="798604"/>
            </a:xfrm>
          </p:grpSpPr>
          <p:sp>
            <p:nvSpPr>
              <p:cNvPr id="122" name="Rectangle: Rounded Corners 121">
                <a:extLst>
                  <a:ext uri="{FF2B5EF4-FFF2-40B4-BE49-F238E27FC236}">
                    <a16:creationId xmlns:a16="http://schemas.microsoft.com/office/drawing/2014/main" id="{3C97EE75-8A71-2A24-068A-AA23F946602A}"/>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Graphic 122" descr="Palette with solid fill">
                <a:extLst>
                  <a:ext uri="{FF2B5EF4-FFF2-40B4-BE49-F238E27FC236}">
                    <a16:creationId xmlns:a16="http://schemas.microsoft.com/office/drawing/2014/main" id="{D232A497-7D79-B34E-2470-6B91F4D57C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116" name="Group 115">
              <a:extLst>
                <a:ext uri="{FF2B5EF4-FFF2-40B4-BE49-F238E27FC236}">
                  <a16:creationId xmlns:a16="http://schemas.microsoft.com/office/drawing/2014/main" id="{FE427B78-45DE-E9CA-48C2-9C9B3CAF3B15}"/>
                </a:ext>
              </a:extLst>
            </p:cNvPr>
            <p:cNvGrpSpPr/>
            <p:nvPr/>
          </p:nvGrpSpPr>
          <p:grpSpPr>
            <a:xfrm>
              <a:off x="6661130" y="10704649"/>
              <a:ext cx="798604" cy="798604"/>
              <a:chOff x="6543756" y="3782948"/>
              <a:chExt cx="798604" cy="798604"/>
            </a:xfrm>
          </p:grpSpPr>
          <p:sp>
            <p:nvSpPr>
              <p:cNvPr id="120" name="Rectangle: Rounded Corners 119">
                <a:extLst>
                  <a:ext uri="{FF2B5EF4-FFF2-40B4-BE49-F238E27FC236}">
                    <a16:creationId xmlns:a16="http://schemas.microsoft.com/office/drawing/2014/main" id="{E1BB0CD4-79AB-6962-C6E8-927E9FE31155}"/>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Graphic 120" descr="Leaf with solid fill">
                <a:extLst>
                  <a:ext uri="{FF2B5EF4-FFF2-40B4-BE49-F238E27FC236}">
                    <a16:creationId xmlns:a16="http://schemas.microsoft.com/office/drawing/2014/main" id="{F77FFD7A-E08D-C8BA-4115-C9E6D84FEB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117" name="Group 116">
              <a:extLst>
                <a:ext uri="{FF2B5EF4-FFF2-40B4-BE49-F238E27FC236}">
                  <a16:creationId xmlns:a16="http://schemas.microsoft.com/office/drawing/2014/main" id="{A5BFB258-5380-C2D1-9DF7-16155301B744}"/>
                </a:ext>
              </a:extLst>
            </p:cNvPr>
            <p:cNvGrpSpPr/>
            <p:nvPr/>
          </p:nvGrpSpPr>
          <p:grpSpPr>
            <a:xfrm>
              <a:off x="6661130" y="9592833"/>
              <a:ext cx="798604" cy="798604"/>
              <a:chOff x="6543756" y="2671132"/>
              <a:chExt cx="798604" cy="798604"/>
            </a:xfrm>
          </p:grpSpPr>
          <p:sp>
            <p:nvSpPr>
              <p:cNvPr id="118" name="Rectangle: Rounded Corners 117">
                <a:extLst>
                  <a:ext uri="{FF2B5EF4-FFF2-40B4-BE49-F238E27FC236}">
                    <a16:creationId xmlns:a16="http://schemas.microsoft.com/office/drawing/2014/main" id="{7C616B81-F59D-9E86-0CA3-EFB40ADE5263}"/>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Graphic 118" descr="Calculator with solid fill">
                <a:extLst>
                  <a:ext uri="{FF2B5EF4-FFF2-40B4-BE49-F238E27FC236}">
                    <a16:creationId xmlns:a16="http://schemas.microsoft.com/office/drawing/2014/main" id="{B856567E-F187-C924-33C1-5E815EC66E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5" name="TextBox 144">
            <a:extLst>
              <a:ext uri="{FF2B5EF4-FFF2-40B4-BE49-F238E27FC236}">
                <a16:creationId xmlns:a16="http://schemas.microsoft.com/office/drawing/2014/main" id="{5853770A-9ABE-DCEB-E720-02536BD24ABE}"/>
              </a:ext>
            </a:extLst>
          </p:cNvPr>
          <p:cNvSpPr txBox="1"/>
          <p:nvPr/>
        </p:nvSpPr>
        <p:spPr>
          <a:xfrm>
            <a:off x="5686851" y="34664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Tree>
    <p:extLst>
      <p:ext uri="{BB962C8B-B14F-4D97-AF65-F5344CB8AC3E}">
        <p14:creationId xmlns:p14="http://schemas.microsoft.com/office/powerpoint/2010/main" val="29558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302882" y="507936"/>
            <a:ext cx="358623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Si </a:t>
            </a:r>
            <a:r>
              <a:rPr lang="en-US" sz="4000" noProof="0" dirty="0" err="1">
                <a:solidFill>
                  <a:prstClr val="white"/>
                </a:solidFill>
                <a:latin typeface="Poppins Light" panose="02000000000000000000" pitchFamily="2" charset="0"/>
                <a:cs typeface="Poppins Light" panose="02000000000000000000" pitchFamily="2" charset="0"/>
              </a:rPr>
              <a:t>ringraziano</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1" name="CasellaDiTesto 10">
            <a:extLst>
              <a:ext uri="{FF2B5EF4-FFF2-40B4-BE49-F238E27FC236}">
                <a16:creationId xmlns:a16="http://schemas.microsoft.com/office/drawing/2014/main" id="{D558D911-535B-09B4-6F1B-30AEC7D00E57}"/>
              </a:ext>
            </a:extLst>
          </p:cNvPr>
          <p:cNvSpPr txBox="1"/>
          <p:nvPr/>
        </p:nvSpPr>
        <p:spPr>
          <a:xfrm>
            <a:off x="695931" y="1720838"/>
            <a:ext cx="4053842" cy="4247317"/>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Promotori progetto </a:t>
            </a:r>
            <a:r>
              <a:rPr lang="it-IT" dirty="0" err="1">
                <a:solidFill>
                  <a:schemeClr val="bg1"/>
                </a:solidFill>
                <a:latin typeface="Poppins Light" panose="00000400000000000000" pitchFamily="2" charset="0"/>
                <a:cs typeface="Poppins Light" panose="00000400000000000000" pitchFamily="2" charset="0"/>
              </a:rPr>
              <a:t>Digital..mente</a:t>
            </a:r>
            <a:r>
              <a:rPr lang="it-IT" dirty="0">
                <a:solidFill>
                  <a:schemeClr val="bg1"/>
                </a:solidFill>
                <a:latin typeface="Poppins Light" panose="00000400000000000000" pitchFamily="2" charset="0"/>
                <a:cs typeface="Poppins Light" panose="00000400000000000000" pitchFamily="2" charset="0"/>
              </a:rPr>
              <a:t>:</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ATS Team3D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Confindustria Lecco e Sondrio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E.I.B.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Fanuc</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ITS Lombardia Meccatronica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Next-</a:t>
            </a:r>
            <a:r>
              <a:rPr lang="it-IT" dirty="0" err="1">
                <a:solidFill>
                  <a:schemeClr val="bg1"/>
                </a:solidFill>
                <a:latin typeface="Poppins Light" panose="00000400000000000000" pitchFamily="2" charset="0"/>
                <a:cs typeface="Poppins Light" panose="00000400000000000000" pitchFamily="2" charset="0"/>
              </a:rPr>
              <a:t>Stel</a:t>
            </a:r>
            <a:r>
              <a:rPr lang="it-IT" dirty="0">
                <a:solidFill>
                  <a:schemeClr val="bg1"/>
                </a:solidFill>
                <a:latin typeface="Poppins Light" panose="00000400000000000000" pitchFamily="2" charset="0"/>
                <a:cs typeface="Poppins Light" panose="00000400000000000000" pitchFamily="2" charset="0"/>
              </a:rPr>
              <a:t> Solutions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Omet</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Opticon</a:t>
            </a:r>
            <a:r>
              <a:rPr lang="it-IT" dirty="0">
                <a:solidFill>
                  <a:schemeClr val="bg1"/>
                </a:solidFill>
                <a:latin typeface="Poppins Light" panose="00000400000000000000" pitchFamily="2" charset="0"/>
                <a:cs typeface="Poppins Light" panose="00000400000000000000" pitchFamily="2" charset="0"/>
              </a:rPr>
              <a:t> Data Solutions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Eplan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Siemens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Simecon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Telmotor</a:t>
            </a:r>
            <a:r>
              <a:rPr lang="it-IT" dirty="0">
                <a:solidFill>
                  <a:schemeClr val="bg1"/>
                </a:solidFill>
                <a:latin typeface="Poppins Light" panose="00000400000000000000" pitchFamily="2" charset="0"/>
                <a:cs typeface="Poppins Light" panose="00000400000000000000" pitchFamily="2" charset="0"/>
              </a:rPr>
              <a:t> Spa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TGI Tank </a:t>
            </a:r>
            <a:r>
              <a:rPr lang="it-IT" dirty="0" err="1">
                <a:solidFill>
                  <a:schemeClr val="bg1"/>
                </a:solidFill>
                <a:latin typeface="Poppins Light" panose="00000400000000000000" pitchFamily="2" charset="0"/>
                <a:cs typeface="Poppins Light" panose="00000400000000000000" pitchFamily="2" charset="0"/>
              </a:rPr>
              <a:t>Gauging</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Varo Sr</a:t>
            </a:r>
          </a:p>
        </p:txBody>
      </p:sp>
      <p:sp>
        <p:nvSpPr>
          <p:cNvPr id="12" name="CasellaDiTesto 11">
            <a:extLst>
              <a:ext uri="{FF2B5EF4-FFF2-40B4-BE49-F238E27FC236}">
                <a16:creationId xmlns:a16="http://schemas.microsoft.com/office/drawing/2014/main" id="{4C7A6330-467F-C0BB-F1DC-18B47913A9BE}"/>
              </a:ext>
            </a:extLst>
          </p:cNvPr>
          <p:cNvSpPr txBox="1"/>
          <p:nvPr/>
        </p:nvSpPr>
        <p:spPr>
          <a:xfrm>
            <a:off x="6489686" y="1720838"/>
            <a:ext cx="3479829" cy="923330"/>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Le scuole:</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IISS «A. Greppi» Monticello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 «P.A. Fiocchi» Lecco</a:t>
            </a:r>
          </a:p>
        </p:txBody>
      </p:sp>
      <p:sp>
        <p:nvSpPr>
          <p:cNvPr id="13" name="CasellaDiTesto 12">
            <a:extLst>
              <a:ext uri="{FF2B5EF4-FFF2-40B4-BE49-F238E27FC236}">
                <a16:creationId xmlns:a16="http://schemas.microsoft.com/office/drawing/2014/main" id="{3391225A-3DE1-A5B7-281F-2F950D56B387}"/>
              </a:ext>
            </a:extLst>
          </p:cNvPr>
          <p:cNvSpPr txBox="1"/>
          <p:nvPr/>
        </p:nvSpPr>
        <p:spPr>
          <a:xfrm>
            <a:off x="6489686" y="3253688"/>
            <a:ext cx="3479829" cy="1754326"/>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I professori:</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Malafronte Gennaro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Melcarne Luca</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Pennati Emilio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Petracca Pietro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Vincenzo Villa</a:t>
            </a:r>
          </a:p>
        </p:txBody>
      </p:sp>
      <p:sp>
        <p:nvSpPr>
          <p:cNvPr id="4" name="CasellaDiTesto 3">
            <a:extLst>
              <a:ext uri="{FF2B5EF4-FFF2-40B4-BE49-F238E27FC236}">
                <a16:creationId xmlns:a16="http://schemas.microsoft.com/office/drawing/2014/main" id="{451DC59F-87F6-D9F3-FAD3-0307E1A1C2A5}"/>
              </a:ext>
            </a:extLst>
          </p:cNvPr>
          <p:cNvSpPr txBox="1"/>
          <p:nvPr/>
        </p:nvSpPr>
        <p:spPr>
          <a:xfrm>
            <a:off x="6465869" y="5373774"/>
            <a:ext cx="3479829" cy="369332"/>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Link alla documentazione</a:t>
            </a:r>
          </a:p>
        </p:txBody>
      </p:sp>
    </p:spTree>
    <p:extLst>
      <p:ext uri="{BB962C8B-B14F-4D97-AF65-F5344CB8AC3E}">
        <p14:creationId xmlns:p14="http://schemas.microsoft.com/office/powerpoint/2010/main" val="7653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BF4695-B604-8AB7-E564-7D6F2E88DA77}"/>
              </a:ext>
            </a:extLst>
          </p:cNvPr>
          <p:cNvSpPr/>
          <p:nvPr/>
        </p:nvSpPr>
        <p:spPr>
          <a:xfrm>
            <a:off x="-2244435"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618628" y="5118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4917542" y="2322866"/>
            <a:ext cx="2361370" cy="2361370"/>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624216" y="1692997"/>
            <a:ext cx="672972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CORVINA CLOUD</a:t>
            </a:r>
          </a:p>
        </p:txBody>
      </p:sp>
      <p:sp>
        <p:nvSpPr>
          <p:cNvPr id="5" name="TextBox 4">
            <a:extLst>
              <a:ext uri="{FF2B5EF4-FFF2-40B4-BE49-F238E27FC236}">
                <a16:creationId xmlns:a16="http://schemas.microsoft.com/office/drawing/2014/main" id="{F8C69640-FDD8-7A86-B3D2-73E22EF9310E}"/>
              </a:ext>
            </a:extLst>
          </p:cNvPr>
          <p:cNvSpPr txBox="1"/>
          <p:nvPr/>
        </p:nvSpPr>
        <p:spPr>
          <a:xfrm>
            <a:off x="599716" y="2898360"/>
            <a:ext cx="3495834" cy="1877437"/>
          </a:xfrm>
          <a:prstGeom prst="rect">
            <a:avLst/>
          </a:prstGeom>
          <a:noFill/>
        </p:spPr>
        <p:txBody>
          <a:bodyPr wrap="square" rtlCol="0">
            <a:spAutoFit/>
          </a:bodyPr>
          <a:lstStyle/>
          <a:p>
            <a:r>
              <a:rPr lang="en-US" sz="1400" u="sng" dirty="0">
                <a:solidFill>
                  <a:srgbClr val="A5A5A5"/>
                </a:solidFill>
                <a:latin typeface="The Sans Light-" panose="02000503050000020004" pitchFamily="2" charset="0"/>
              </a:rPr>
              <a:t>Che </a:t>
            </a:r>
            <a:r>
              <a:rPr lang="en-US" sz="1400" u="sng" dirty="0" err="1">
                <a:solidFill>
                  <a:srgbClr val="A5A5A5"/>
                </a:solidFill>
                <a:latin typeface="The Sans Light-" panose="02000503050000020004" pitchFamily="2" charset="0"/>
              </a:rPr>
              <a:t>cosa</a:t>
            </a:r>
            <a:r>
              <a:rPr lang="en-US" sz="1400" u="sng" dirty="0">
                <a:solidFill>
                  <a:srgbClr val="A5A5A5"/>
                </a:solidFill>
                <a:latin typeface="The Sans Light-" panose="02000503050000020004" pitchFamily="2" charset="0"/>
              </a:rPr>
              <a:t> è </a:t>
            </a:r>
            <a:r>
              <a:rPr lang="en-US" b="1" i="1" u="sng" dirty="0">
                <a:solidFill>
                  <a:srgbClr val="A5A5A5"/>
                </a:solidFill>
                <a:latin typeface="The Sans Light-" panose="02000503050000020004" pitchFamily="2" charset="0"/>
              </a:rPr>
              <a:t>Corvina Cloud</a:t>
            </a:r>
            <a:r>
              <a:rPr lang="en-US" sz="1400" u="sng" dirty="0">
                <a:solidFill>
                  <a:srgbClr val="A5A5A5"/>
                </a:solidFill>
                <a:latin typeface="The Sans Light-" panose="02000503050000020004" pitchFamily="2" charset="0"/>
              </a:rPr>
              <a:t>?</a:t>
            </a:r>
          </a:p>
          <a:p>
            <a:r>
              <a:rPr lang="en-US" sz="1400" i="1" dirty="0">
                <a:solidFill>
                  <a:srgbClr val="A5A5A5"/>
                </a:solidFill>
                <a:latin typeface="The Sans Light-" panose="02000503050000020004" pitchFamily="2" charset="0"/>
              </a:rPr>
              <a:t>Corvina cloud </a:t>
            </a:r>
            <a:r>
              <a:rPr lang="en-US" sz="1400" dirty="0">
                <a:solidFill>
                  <a:srgbClr val="A5A5A5"/>
                </a:solidFill>
                <a:latin typeface="The Sans Light-" panose="02000503050000020004" pitchFamily="2" charset="0"/>
              </a:rPr>
              <a:t>è, </a:t>
            </a:r>
            <a:r>
              <a:rPr lang="en-US" sz="1400" dirty="0" err="1">
                <a:solidFill>
                  <a:srgbClr val="A5A5A5"/>
                </a:solidFill>
                <a:latin typeface="The Sans Light-" panose="02000503050000020004" pitchFamily="2" charset="0"/>
              </a:rPr>
              <a:t>appunto</a:t>
            </a:r>
            <a:r>
              <a:rPr lang="en-US" sz="1400" dirty="0">
                <a:solidFill>
                  <a:srgbClr val="A5A5A5"/>
                </a:solidFill>
                <a:latin typeface="The Sans Light-" panose="02000503050000020004" pitchFamily="2" charset="0"/>
              </a:rPr>
              <a:t>, il could </a:t>
            </a:r>
            <a:r>
              <a:rPr lang="en-US" sz="1400" dirty="0" err="1">
                <a:solidFill>
                  <a:srgbClr val="A5A5A5"/>
                </a:solidFill>
                <a:latin typeface="The Sans Light-" panose="02000503050000020004" pitchFamily="2" charset="0"/>
              </a:rPr>
              <a:t>offerto</a:t>
            </a:r>
            <a:r>
              <a:rPr lang="en-US" sz="1400" dirty="0">
                <a:solidFill>
                  <a:srgbClr val="A5A5A5"/>
                </a:solidFill>
                <a:latin typeface="The Sans Light-" panose="02000503050000020004" pitchFamily="2" charset="0"/>
              </a:rPr>
              <a:t> da Corvina dove  è </a:t>
            </a:r>
            <a:r>
              <a:rPr lang="en-US" sz="1400" dirty="0" err="1">
                <a:solidFill>
                  <a:srgbClr val="A5A5A5"/>
                </a:solidFill>
                <a:latin typeface="The Sans Light-" panose="02000503050000020004" pitchFamily="2" charset="0"/>
              </a:rPr>
              <a:t>possibile</a:t>
            </a:r>
            <a:r>
              <a:rPr lang="en-US" sz="1400" dirty="0">
                <a:solidFill>
                  <a:srgbClr val="A5A5A5"/>
                </a:solidFill>
                <a:latin typeface="The Sans Light-" panose="02000503050000020004" pitchFamily="2" charset="0"/>
              </a:rPr>
              <a:t> </a:t>
            </a:r>
            <a:r>
              <a:rPr lang="en-US" sz="1400" dirty="0" err="1">
                <a:solidFill>
                  <a:srgbClr val="A5A5A5"/>
                </a:solidFill>
                <a:latin typeface="The Sans Light-" panose="02000503050000020004" pitchFamily="2" charset="0"/>
              </a:rPr>
              <a:t>immagazzinare</a:t>
            </a:r>
            <a:r>
              <a:rPr lang="en-US" sz="1400" dirty="0">
                <a:solidFill>
                  <a:srgbClr val="A5A5A5"/>
                </a:solidFill>
                <a:latin typeface="The Sans Light-" panose="02000503050000020004" pitchFamily="2" charset="0"/>
              </a:rPr>
              <a:t> </a:t>
            </a:r>
            <a:r>
              <a:rPr lang="en-US" sz="1400" dirty="0" err="1">
                <a:solidFill>
                  <a:srgbClr val="A5A5A5"/>
                </a:solidFill>
                <a:latin typeface="The Sans Light-" panose="02000503050000020004" pitchFamily="2" charset="0"/>
              </a:rPr>
              <a:t>dati</a:t>
            </a:r>
            <a:r>
              <a:rPr lang="en-US" sz="1400" dirty="0">
                <a:solidFill>
                  <a:srgbClr val="A5A5A5"/>
                </a:solidFill>
                <a:latin typeface="The Sans Light-" panose="02000503050000020004" pitchFamily="2" charset="0"/>
              </a:rPr>
              <a:t> </a:t>
            </a:r>
            <a:r>
              <a:rPr lang="en-US" sz="1400" dirty="0" err="1">
                <a:solidFill>
                  <a:srgbClr val="A5A5A5"/>
                </a:solidFill>
                <a:latin typeface="The Sans Light-" panose="02000503050000020004" pitchFamily="2" charset="0"/>
              </a:rPr>
              <a:t>facilitandone</a:t>
            </a:r>
            <a:r>
              <a:rPr lang="en-US" sz="1400" dirty="0">
                <a:solidFill>
                  <a:srgbClr val="A5A5A5"/>
                </a:solidFill>
                <a:latin typeface="The Sans Light-" panose="02000503050000020004" pitchFamily="2" charset="0"/>
              </a:rPr>
              <a:t>  il </a:t>
            </a:r>
            <a:r>
              <a:rPr lang="en-US" sz="1400" dirty="0" err="1">
                <a:solidFill>
                  <a:srgbClr val="A5A5A5"/>
                </a:solidFill>
                <a:latin typeface="The Sans Light-" panose="02000503050000020004" pitchFamily="2" charset="0"/>
              </a:rPr>
              <a:t>monitoraggio</a:t>
            </a:r>
            <a:r>
              <a:rPr lang="en-US" sz="1400" dirty="0">
                <a:solidFill>
                  <a:srgbClr val="A5A5A5"/>
                </a:solidFill>
                <a:latin typeface="The Sans Light-" panose="02000503050000020004" pitchFamily="2" charset="0"/>
              </a:rPr>
              <a:t>, </a:t>
            </a:r>
            <a:r>
              <a:rPr lang="en-US" sz="1400" dirty="0" err="1">
                <a:solidFill>
                  <a:srgbClr val="A5A5A5"/>
                </a:solidFill>
                <a:latin typeface="The Sans Light-" panose="02000503050000020004" pitchFamily="2" charset="0"/>
              </a:rPr>
              <a:t>l’analisi</a:t>
            </a:r>
            <a:r>
              <a:rPr lang="en-US" sz="1400" dirty="0">
                <a:solidFill>
                  <a:srgbClr val="A5A5A5"/>
                </a:solidFill>
                <a:latin typeface="The Sans Light-" panose="02000503050000020004" pitchFamily="2" charset="0"/>
              </a:rPr>
              <a:t> e il </a:t>
            </a:r>
            <a:r>
              <a:rPr lang="en-US" sz="1400" dirty="0" err="1">
                <a:solidFill>
                  <a:srgbClr val="A5A5A5"/>
                </a:solidFill>
                <a:latin typeface="The Sans Light-" panose="02000503050000020004" pitchFamily="2" charset="0"/>
              </a:rPr>
              <a:t>controllo</a:t>
            </a:r>
            <a:r>
              <a:rPr lang="en-US" sz="1400" dirty="0">
                <a:solidFill>
                  <a:srgbClr val="A5A5A5"/>
                </a:solidFill>
                <a:latin typeface="The Sans Light-" panose="02000503050000020004" pitchFamily="2" charset="0"/>
              </a:rPr>
              <a:t>  per porter </a:t>
            </a:r>
            <a:r>
              <a:rPr lang="en-US" sz="1400" dirty="0" err="1">
                <a:solidFill>
                  <a:srgbClr val="A5A5A5"/>
                </a:solidFill>
                <a:latin typeface="The Sans Light-" panose="02000503050000020004" pitchFamily="2" charset="0"/>
              </a:rPr>
              <a:t>avere</a:t>
            </a:r>
            <a:r>
              <a:rPr lang="en-US" sz="1400" dirty="0">
                <a:solidFill>
                  <a:srgbClr val="A5A5A5"/>
                </a:solidFill>
                <a:latin typeface="The Sans Light-" panose="02000503050000020004" pitchFamily="2" charset="0"/>
              </a:rPr>
              <a:t> </a:t>
            </a:r>
            <a:r>
              <a:rPr lang="en-US" sz="1400" dirty="0" err="1">
                <a:solidFill>
                  <a:srgbClr val="A5A5A5"/>
                </a:solidFill>
                <a:latin typeface="The Sans Light-" panose="02000503050000020004" pitchFamily="2" charset="0"/>
              </a:rPr>
              <a:t>una</a:t>
            </a:r>
            <a:r>
              <a:rPr lang="en-US" sz="1400" dirty="0">
                <a:solidFill>
                  <a:srgbClr val="A5A5A5"/>
                </a:solidFill>
                <a:latin typeface="The Sans Light-" panose="02000503050000020004" pitchFamily="2" charset="0"/>
              </a:rPr>
              <a:t> </a:t>
            </a:r>
            <a:r>
              <a:rPr lang="en-US" sz="1400" dirty="0" err="1">
                <a:solidFill>
                  <a:srgbClr val="A5A5A5"/>
                </a:solidFill>
                <a:latin typeface="The Sans Light-" panose="02000503050000020004" pitchFamily="2" charset="0"/>
              </a:rPr>
              <a:t>gestione</a:t>
            </a:r>
            <a:r>
              <a:rPr lang="en-US" sz="1400" dirty="0">
                <a:solidFill>
                  <a:srgbClr val="A5A5A5"/>
                </a:solidFill>
                <a:latin typeface="The Sans Light-" panose="02000503050000020004" pitchFamily="2" charset="0"/>
              </a:rPr>
              <a:t> di </a:t>
            </a:r>
            <a:r>
              <a:rPr lang="en-US" sz="1400" dirty="0" err="1">
                <a:solidFill>
                  <a:srgbClr val="A5A5A5"/>
                </a:solidFill>
                <a:latin typeface="The Sans Light-" panose="02000503050000020004" pitchFamily="2" charset="0"/>
              </a:rPr>
              <a:t>oggetti</a:t>
            </a:r>
            <a:r>
              <a:rPr lang="en-US" sz="1400" dirty="0">
                <a:solidFill>
                  <a:srgbClr val="A5A5A5"/>
                </a:solidFill>
                <a:latin typeface="The Sans Light-" panose="02000503050000020004" pitchFamily="2" charset="0"/>
              </a:rPr>
              <a:t> (IoT)  semplice, </a:t>
            </a:r>
            <a:r>
              <a:rPr lang="en-US" sz="1400" dirty="0" err="1">
                <a:solidFill>
                  <a:srgbClr val="A5A5A5"/>
                </a:solidFill>
                <a:latin typeface="The Sans Light-" panose="02000503050000020004" pitchFamily="2" charset="0"/>
              </a:rPr>
              <a:t>inuitiva</a:t>
            </a:r>
            <a:r>
              <a:rPr lang="en-US" sz="1400" dirty="0">
                <a:solidFill>
                  <a:srgbClr val="A5A5A5"/>
                </a:solidFill>
                <a:latin typeface="The Sans Light-" panose="02000503050000020004" pitchFamily="2" charset="0"/>
              </a:rPr>
              <a:t> e </a:t>
            </a:r>
            <a:r>
              <a:rPr lang="en-US" sz="1400" dirty="0" err="1">
                <a:solidFill>
                  <a:srgbClr val="A5A5A5"/>
                </a:solidFill>
                <a:latin typeface="The Sans Light-" panose="02000503050000020004" pitchFamily="2" charset="0"/>
              </a:rPr>
              <a:t>ottimizzata</a:t>
            </a:r>
            <a:r>
              <a:rPr lang="en-US" sz="1400" dirty="0">
                <a:solidFill>
                  <a:srgbClr val="A5A5A5"/>
                </a:solidFill>
                <a:latin typeface="The Sans Light-" panose="02000503050000020004" pitchFamily="2" charset="0"/>
              </a:rPr>
              <a:t>.</a:t>
            </a:r>
          </a:p>
          <a:p>
            <a:endParaRPr lang="en-US" sz="1400" dirty="0">
              <a:solidFill>
                <a:srgbClr val="A5A5A5"/>
              </a:solidFill>
              <a:latin typeface="The Sans Light-" panose="02000503050000020004" pitchFamily="2" charset="0"/>
            </a:endParaRPr>
          </a:p>
          <a:p>
            <a:r>
              <a:rPr lang="en-US" sz="1400" strike="sngStrike" dirty="0">
                <a:solidFill>
                  <a:srgbClr val="FF0000"/>
                </a:solidFill>
                <a:latin typeface="The Sans Light-" panose="02000503050000020004" pitchFamily="2" charset="0"/>
              </a:rPr>
              <a:t>La nostra </a:t>
            </a:r>
            <a:r>
              <a:rPr lang="en-US" sz="1400" strike="sngStrike" dirty="0" err="1">
                <a:solidFill>
                  <a:srgbClr val="FF0000"/>
                </a:solidFill>
                <a:latin typeface="The Sans Light-" panose="02000503050000020004" pitchFamily="2" charset="0"/>
              </a:rPr>
              <a:t>applicazione</a:t>
            </a:r>
            <a:r>
              <a:rPr lang="en-US" sz="1400" strike="sngStrike" dirty="0">
                <a:solidFill>
                  <a:srgbClr val="FF0000"/>
                </a:solidFill>
                <a:latin typeface="The Sans Light-" panose="02000503050000020004" pitchFamily="2" charset="0"/>
              </a:rPr>
              <a:t> </a:t>
            </a:r>
            <a:r>
              <a:rPr lang="en-US" sz="1400" strike="sngStrike" dirty="0" err="1">
                <a:solidFill>
                  <a:srgbClr val="FF0000"/>
                </a:solidFill>
                <a:latin typeface="The Sans Light-" panose="02000503050000020004" pitchFamily="2" charset="0"/>
              </a:rPr>
              <a:t>rende</a:t>
            </a:r>
            <a:r>
              <a:rPr lang="en-US" sz="1400" strike="sngStrike" dirty="0">
                <a:solidFill>
                  <a:srgbClr val="FF0000"/>
                </a:solidFill>
                <a:latin typeface="The Sans Light-" panose="02000503050000020004" pitchFamily="2" charset="0"/>
              </a:rPr>
              <a:t> </a:t>
            </a:r>
            <a:r>
              <a:rPr lang="en-US" sz="1400" strike="sngStrike" dirty="0" err="1">
                <a:solidFill>
                  <a:srgbClr val="FF0000"/>
                </a:solidFill>
                <a:latin typeface="The Sans Light-" panose="02000503050000020004" pitchFamily="2" charset="0"/>
              </a:rPr>
              <a:t>quindi</a:t>
            </a:r>
            <a:r>
              <a:rPr lang="en-US" sz="1400" strike="sngStrike" dirty="0">
                <a:solidFill>
                  <a:srgbClr val="FF0000"/>
                </a:solidFill>
                <a:latin typeface="The Sans Light-" panose="02000503050000020004" pitchFamily="2" charset="0"/>
              </a:rPr>
              <a:t> possible:</a:t>
            </a:r>
          </a:p>
        </p:txBody>
      </p:sp>
      <p:sp>
        <p:nvSpPr>
          <p:cNvPr id="65" name="TextBox 64">
            <a:extLst>
              <a:ext uri="{FF2B5EF4-FFF2-40B4-BE49-F238E27FC236}">
                <a16:creationId xmlns:a16="http://schemas.microsoft.com/office/drawing/2014/main" id="{B74E8EFF-AC58-45E3-8367-B5D5804BE7FE}"/>
              </a:ext>
            </a:extLst>
          </p:cNvPr>
          <p:cNvSpPr txBox="1"/>
          <p:nvPr/>
        </p:nvSpPr>
        <p:spPr>
          <a:xfrm>
            <a:off x="4467258" y="3508769"/>
            <a:ext cx="3225113" cy="1208023"/>
          </a:xfrm>
          <a:prstGeom prst="rect">
            <a:avLst/>
          </a:prstGeom>
          <a:noFill/>
        </p:spPr>
        <p:txBody>
          <a:bodyPr wrap="square" rtlCol="0">
            <a:spAutoFit/>
          </a:bodyPr>
          <a:lstStyle/>
          <a:p>
            <a:pPr marL="171450" indent="-171450">
              <a:spcAft>
                <a:spcPts val="600"/>
              </a:spcAft>
              <a:buClr>
                <a:srgbClr val="A5A5A5"/>
              </a:buClr>
              <a:buFont typeface="Wingdings" panose="05000000000000000000" pitchFamily="2" charset="2"/>
              <a:buChar char="§"/>
            </a:pPr>
            <a:r>
              <a:rPr lang="it-IT" sz="1050" dirty="0">
                <a:solidFill>
                  <a:srgbClr val="FF0000"/>
                </a:solidFill>
                <a:latin typeface="The Sans Light-" panose="02000503050000020004" pitchFamily="2" charset="0"/>
              </a:rPr>
              <a:t>Visualizzazione delle organizzazioni di appartenenza</a:t>
            </a:r>
          </a:p>
          <a:p>
            <a:pPr marL="171450" indent="-171450">
              <a:spcAft>
                <a:spcPts val="600"/>
              </a:spcAft>
              <a:buClr>
                <a:srgbClr val="A5A5A5"/>
              </a:buClr>
              <a:buFont typeface="Wingdings" panose="05000000000000000000" pitchFamily="2" charset="2"/>
              <a:buChar char="§"/>
            </a:pPr>
            <a:r>
              <a:rPr lang="it-IT" sz="1050" dirty="0">
                <a:solidFill>
                  <a:srgbClr val="FF0000"/>
                </a:solidFill>
                <a:latin typeface="The Sans Light-" panose="02000503050000020004" pitchFamily="2" charset="0"/>
              </a:rPr>
              <a:t>Gestione dei dispositivi</a:t>
            </a:r>
          </a:p>
          <a:p>
            <a:pPr marL="171450" indent="-171450">
              <a:spcAft>
                <a:spcPts val="600"/>
              </a:spcAft>
              <a:buClr>
                <a:srgbClr val="A5A5A5"/>
              </a:buClr>
              <a:buFont typeface="Wingdings" panose="05000000000000000000" pitchFamily="2" charset="2"/>
              <a:buChar char="§"/>
            </a:pPr>
            <a:r>
              <a:rPr lang="it-IT" sz="1050" dirty="0">
                <a:solidFill>
                  <a:srgbClr val="FF0000"/>
                </a:solidFill>
                <a:latin typeface="The Sans Light-" panose="02000503050000020004" pitchFamily="2" charset="0"/>
              </a:rPr>
              <a:t>Controllo dei dispositivi tramite allarmi </a:t>
            </a:r>
          </a:p>
          <a:p>
            <a:pPr marL="171450" indent="-171450">
              <a:spcAft>
                <a:spcPts val="600"/>
              </a:spcAft>
              <a:buClr>
                <a:srgbClr val="A5A5A5"/>
              </a:buClr>
              <a:buFont typeface="Wingdings" panose="05000000000000000000" pitchFamily="2" charset="2"/>
              <a:buChar char="§"/>
            </a:pPr>
            <a:r>
              <a:rPr lang="it-IT" sz="1050" dirty="0">
                <a:solidFill>
                  <a:srgbClr val="FF0000"/>
                </a:solidFill>
                <a:latin typeface="The Sans Light-" panose="02000503050000020004" pitchFamily="2" charset="0"/>
              </a:rPr>
              <a:t>Analisi e verifica di dati tramite appositi tag</a:t>
            </a:r>
          </a:p>
          <a:p>
            <a:pPr marL="171450" indent="-171450">
              <a:spcAft>
                <a:spcPts val="600"/>
              </a:spcAft>
              <a:buClr>
                <a:srgbClr val="A5A5A5"/>
              </a:buClr>
              <a:buFont typeface="Wingdings" panose="05000000000000000000" pitchFamily="2" charset="2"/>
              <a:buChar char="§"/>
            </a:pPr>
            <a:r>
              <a:rPr lang="it-IT" sz="1050" dirty="0">
                <a:solidFill>
                  <a:srgbClr val="FF0000"/>
                </a:solidFill>
                <a:latin typeface="The Sans Light-" panose="02000503050000020004" pitchFamily="2" charset="0"/>
              </a:rPr>
              <a:t>Gestione di Dashboard</a:t>
            </a: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89702" y="522879"/>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3" name="Picture 102">
            <a:extLst>
              <a:ext uri="{FF2B5EF4-FFF2-40B4-BE49-F238E27FC236}">
                <a16:creationId xmlns:a16="http://schemas.microsoft.com/office/drawing/2014/main" id="{487CD574-5DC9-FBD3-F478-C134FD4DE14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029560" y="2103926"/>
            <a:ext cx="3829878" cy="2553251"/>
          </a:xfrm>
          <a:prstGeom prst="rect">
            <a:avLst/>
          </a:prstGeom>
        </p:spPr>
      </p:pic>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568497"/>
            <a:ext cx="776526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Il nostro PROGETTO</a:t>
            </a:r>
          </a:p>
        </p:txBody>
      </p:sp>
      <p:sp>
        <p:nvSpPr>
          <p:cNvPr id="5" name="TextBox 4">
            <a:extLst>
              <a:ext uri="{FF2B5EF4-FFF2-40B4-BE49-F238E27FC236}">
                <a16:creationId xmlns:a16="http://schemas.microsoft.com/office/drawing/2014/main" id="{F8C69640-FDD8-7A86-B3D2-73E22EF9310E}"/>
              </a:ext>
            </a:extLst>
          </p:cNvPr>
          <p:cNvSpPr txBox="1"/>
          <p:nvPr/>
        </p:nvSpPr>
        <p:spPr>
          <a:xfrm>
            <a:off x="10043947" y="336847"/>
            <a:ext cx="4044621" cy="1169551"/>
          </a:xfrm>
          <a:prstGeom prst="rect">
            <a:avLst/>
          </a:prstGeom>
          <a:noFill/>
        </p:spPr>
        <p:txBody>
          <a:bodyPr wrap="square" rtlCol="0">
            <a:spAutoFit/>
          </a:bodyPr>
          <a:lstStyle/>
          <a:p>
            <a:r>
              <a:rPr lang="it-IT" sz="1400" u="sng" dirty="0">
                <a:solidFill>
                  <a:srgbClr val="FF0000"/>
                </a:solidFill>
                <a:latin typeface="The Sans Light-" panose="02000503050000020004" pitchFamily="2" charset="0"/>
              </a:rPr>
              <a:t>Scrivere qui lo scopo del nostro progetto:</a:t>
            </a:r>
          </a:p>
          <a:p>
            <a:pPr marL="285750" indent="-285750">
              <a:buFontTx/>
              <a:buChar char="-"/>
            </a:pPr>
            <a:r>
              <a:rPr lang="it-IT" sz="1400" u="sng" dirty="0">
                <a:solidFill>
                  <a:srgbClr val="FF0000"/>
                </a:solidFill>
                <a:latin typeface="The Sans Light-" panose="02000503050000020004" pitchFamily="2" charset="0"/>
              </a:rPr>
              <a:t>Rendere smart un dispositivo fisico</a:t>
            </a:r>
          </a:p>
          <a:p>
            <a:pPr marL="285750" indent="-285750">
              <a:buFontTx/>
              <a:buChar char="-"/>
            </a:pPr>
            <a:r>
              <a:rPr lang="it-IT" sz="1400" u="sng" dirty="0">
                <a:solidFill>
                  <a:srgbClr val="FF0000"/>
                </a:solidFill>
                <a:latin typeface="The Sans Light-" panose="02000503050000020004" pitchFamily="2" charset="0"/>
              </a:rPr>
              <a:t>Industria 4,0</a:t>
            </a:r>
            <a:endParaRPr lang="en-US" sz="1400" u="sng" dirty="0">
              <a:solidFill>
                <a:srgbClr val="FF0000"/>
              </a:solidFill>
              <a:latin typeface="The Sans Light-" panose="02000503050000020004" pitchFamily="2" charset="0"/>
            </a:endParaRPr>
          </a:p>
          <a:p>
            <a:pPr marL="285750" indent="-285750">
              <a:buFontTx/>
              <a:buChar char="-"/>
            </a:pPr>
            <a:r>
              <a:rPr lang="en-US" sz="1400" u="sng" dirty="0" err="1">
                <a:solidFill>
                  <a:srgbClr val="FF0000"/>
                </a:solidFill>
                <a:latin typeface="The Sans Light-" panose="02000503050000020004" pitchFamily="2" charset="0"/>
              </a:rPr>
              <a:t>Interfacciamento</a:t>
            </a:r>
            <a:r>
              <a:rPr lang="en-US" sz="1400" u="sng" dirty="0">
                <a:solidFill>
                  <a:srgbClr val="FF0000"/>
                </a:solidFill>
                <a:latin typeface="The Sans Light-" panose="02000503050000020004" pitchFamily="2" charset="0"/>
              </a:rPr>
              <a:t> gateway </a:t>
            </a:r>
          </a:p>
          <a:p>
            <a:pPr marL="285750" indent="-285750">
              <a:buFontTx/>
              <a:buChar char="-"/>
            </a:pPr>
            <a:r>
              <a:rPr lang="en-US" sz="1400" u="sng" dirty="0" err="1">
                <a:solidFill>
                  <a:srgbClr val="FF0000"/>
                </a:solidFill>
                <a:latin typeface="The Sans Light-" panose="02000503050000020004" pitchFamily="2" charset="0"/>
              </a:rPr>
              <a:t>Interfacciamento</a:t>
            </a:r>
            <a:r>
              <a:rPr lang="en-US" sz="1400" u="sng" dirty="0">
                <a:solidFill>
                  <a:srgbClr val="FF0000"/>
                </a:solidFill>
                <a:latin typeface="The Sans Light-" panose="02000503050000020004" pitchFamily="2" charset="0"/>
              </a:rPr>
              <a:t> con un </a:t>
            </a:r>
            <a:r>
              <a:rPr lang="en-US" sz="1400" u="sng" dirty="0" err="1">
                <a:solidFill>
                  <a:srgbClr val="FF0000"/>
                </a:solidFill>
                <a:latin typeface="The Sans Light-" panose="02000503050000020004" pitchFamily="2" charset="0"/>
              </a:rPr>
              <a:t>qualcosa</a:t>
            </a:r>
            <a:r>
              <a:rPr lang="en-US" sz="1400" u="sng" dirty="0">
                <a:solidFill>
                  <a:srgbClr val="FF0000"/>
                </a:solidFill>
                <a:latin typeface="The Sans Light-" panose="02000503050000020004" pitchFamily="2" charset="0"/>
              </a:rPr>
              <a:t> di </a:t>
            </a:r>
            <a:r>
              <a:rPr lang="en-US" sz="1400" u="sng" dirty="0" err="1">
                <a:solidFill>
                  <a:srgbClr val="FF0000"/>
                </a:solidFill>
                <a:latin typeface="The Sans Light-" panose="02000503050000020004" pitchFamily="2" charset="0"/>
              </a:rPr>
              <a:t>lontano</a:t>
            </a:r>
            <a:endParaRPr lang="it-IT" sz="1400" u="sng" dirty="0">
              <a:solidFill>
                <a:srgbClr val="FF0000"/>
              </a:solidFill>
              <a:latin typeface="The Sans Light-" panose="02000503050000020004" pitchFamily="2" charset="0"/>
            </a:endParaRP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86D21F57-E045-DFAE-D163-8B07F0C9F0B5}"/>
              </a:ext>
            </a:extLst>
          </p:cNvPr>
          <p:cNvSpPr txBox="1"/>
          <p:nvPr/>
        </p:nvSpPr>
        <p:spPr>
          <a:xfrm>
            <a:off x="734795" y="1876853"/>
            <a:ext cx="5833956"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Lo scopo è ‘evolvere la gestione di un apparato prettamente fisico’  - che richiede la presenza di un addetto per poter interagire con la macchina -  ad un sistema di interfacciamento tra dispositivi a distanza.</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Possiamo</a:t>
            </a:r>
            <a:r>
              <a:rPr kumimoji="0" lang="it-IT" sz="2000" i="1"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parlare di </a:t>
            </a:r>
            <a:r>
              <a:rPr kumimoji="0" lang="it-IT" sz="2000" b="1"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industria 4.0</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cioè </a:t>
            </a:r>
            <a:r>
              <a:rPr lang="it-IT" sz="2000" dirty="0">
                <a:solidFill>
                  <a:schemeClr val="bg1"/>
                </a:solidFill>
                <a:latin typeface="Poppins Light" panose="00000400000000000000" pitchFamily="2" charset="0"/>
                <a:cs typeface="Poppins Light" panose="00000400000000000000" pitchFamily="2" charset="0"/>
              </a:rPr>
              <a:t>il futuro dell’industria .</a:t>
            </a:r>
          </a:p>
          <a:p>
            <a:pPr marL="285750" lvl="0" indent="-285750" algn="just">
              <a:buFont typeface="Arial" panose="020B0604020202020204" pitchFamily="34" charset="0"/>
              <a:buChar char="•"/>
              <a:defRPr/>
            </a:pP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L’interfacciamento alla macchina avviene tramite un gateway che si connette alla rete trasmettendo i dati.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6" name="Immagine 5" descr="Immagine che contiene testo, schermata, aqua, grafica&#10;&#10;Descrizione generata automaticamente">
            <a:extLst>
              <a:ext uri="{FF2B5EF4-FFF2-40B4-BE49-F238E27FC236}">
                <a16:creationId xmlns:a16="http://schemas.microsoft.com/office/drawing/2014/main" id="{96DA87D0-49E7-A044-9774-BD0AE01CD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711" y="1635829"/>
            <a:ext cx="4129494" cy="4129494"/>
          </a:xfrm>
          <a:prstGeom prst="rect">
            <a:avLst/>
          </a:prstGeom>
        </p:spPr>
      </p:pic>
    </p:spTree>
    <p:extLst>
      <p:ext uri="{BB962C8B-B14F-4D97-AF65-F5344CB8AC3E}">
        <p14:creationId xmlns:p14="http://schemas.microsoft.com/office/powerpoint/2010/main" val="416196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8.33333E-7 -3.33333E-6 L 8.33333E-7 0.03797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999639" y="614664"/>
            <a:ext cx="6192721" cy="1569660"/>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Lo </a:t>
            </a:r>
            <a:r>
              <a:rPr lang="en-US" sz="4800" cap="all" dirty="0" err="1">
                <a:solidFill>
                  <a:schemeClr val="bg1"/>
                </a:solidFill>
                <a:latin typeface="Termina Light" panose="00000400000000000000" pitchFamily="50" charset="0"/>
              </a:rPr>
              <a:t>sviluppo</a:t>
            </a:r>
            <a:r>
              <a:rPr lang="en-US" sz="4800" dirty="0">
                <a:solidFill>
                  <a:schemeClr val="bg1"/>
                </a:solidFill>
                <a:latin typeface="Termina Light" panose="00000400000000000000" pitchFamily="50" charset="0"/>
              </a:rPr>
              <a:t> e </a:t>
            </a:r>
          </a:p>
          <a:p>
            <a:r>
              <a:rPr lang="en-US" sz="4800" dirty="0">
                <a:solidFill>
                  <a:schemeClr val="bg1"/>
                </a:solidFill>
                <a:latin typeface="Termina Light" panose="00000400000000000000" pitchFamily="50" charset="0"/>
              </a:rPr>
              <a:t>la </a:t>
            </a:r>
            <a:r>
              <a:rPr lang="en-US" sz="4800" cap="all" dirty="0" err="1">
                <a:solidFill>
                  <a:schemeClr val="bg1"/>
                </a:solidFill>
                <a:latin typeface="Termina Light" panose="00000400000000000000" pitchFamily="50" charset="0"/>
              </a:rPr>
              <a:t>possibilità</a:t>
            </a:r>
            <a:endParaRPr lang="en-US" sz="4800" cap="all" dirty="0">
              <a:solidFill>
                <a:schemeClr val="bg1"/>
              </a:solidFill>
              <a:latin typeface="Termina Light" panose="00000400000000000000" pitchFamily="50" charset="0"/>
            </a:endParaRPr>
          </a:p>
        </p:txBody>
      </p:sp>
      <p:sp>
        <p:nvSpPr>
          <p:cNvPr id="5" name="TextBox 4">
            <a:extLst>
              <a:ext uri="{FF2B5EF4-FFF2-40B4-BE49-F238E27FC236}">
                <a16:creationId xmlns:a16="http://schemas.microsoft.com/office/drawing/2014/main" id="{F8C69640-FDD8-7A86-B3D2-73E22EF9310E}"/>
              </a:ext>
            </a:extLst>
          </p:cNvPr>
          <p:cNvSpPr txBox="1"/>
          <p:nvPr/>
        </p:nvSpPr>
        <p:spPr>
          <a:xfrm>
            <a:off x="10011746" y="1399494"/>
            <a:ext cx="4716426" cy="1169551"/>
          </a:xfrm>
          <a:prstGeom prst="rect">
            <a:avLst/>
          </a:prstGeom>
          <a:noFill/>
        </p:spPr>
        <p:txBody>
          <a:bodyPr wrap="square" rtlCol="0">
            <a:spAutoFit/>
          </a:bodyPr>
          <a:lstStyle/>
          <a:p>
            <a:r>
              <a:rPr lang="it-IT" sz="1400" u="sng" dirty="0">
                <a:solidFill>
                  <a:srgbClr val="FF0000"/>
                </a:solidFill>
                <a:latin typeface="The Sans Light-" panose="02000503050000020004" pitchFamily="2" charset="0"/>
              </a:rPr>
              <a:t>Scrivere qui (politica):</a:t>
            </a:r>
          </a:p>
          <a:p>
            <a:pPr marL="285750" indent="-285750">
              <a:buFontTx/>
              <a:buChar char="-"/>
            </a:pPr>
            <a:r>
              <a:rPr lang="it-IT" sz="1400" u="sng" dirty="0">
                <a:solidFill>
                  <a:srgbClr val="FF0000"/>
                </a:solidFill>
                <a:latin typeface="The Sans Light-" panose="02000503050000020004" pitchFamily="2" charset="0"/>
              </a:rPr>
              <a:t>Flessografica</a:t>
            </a:r>
          </a:p>
          <a:p>
            <a:pPr marL="285750" indent="-285750">
              <a:buFontTx/>
              <a:buChar char="-"/>
            </a:pPr>
            <a:r>
              <a:rPr lang="it-IT" sz="1400" u="sng" dirty="0">
                <a:solidFill>
                  <a:srgbClr val="FF0000"/>
                </a:solidFill>
                <a:latin typeface="The Sans Light-" panose="02000503050000020004" pitchFamily="2" charset="0"/>
              </a:rPr>
              <a:t>Possibilità fortunatissima di aver usato il laboratorio territoriale per l'occupabilità)</a:t>
            </a:r>
          </a:p>
          <a:p>
            <a:pPr marL="285750" indent="-285750">
              <a:buFontTx/>
              <a:buChar char="-"/>
            </a:pPr>
            <a:endParaRPr lang="it-IT" sz="1400" u="sng" dirty="0">
              <a:solidFill>
                <a:srgbClr val="FF0000"/>
              </a:solidFill>
              <a:latin typeface="The Sans Light-" panose="02000503050000020004" pitchFamily="2" charset="0"/>
            </a:endParaRP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EFC87BC8-067C-DF14-15A3-BF21C25C3B9F}"/>
              </a:ext>
            </a:extLst>
          </p:cNvPr>
          <p:cNvSpPr txBox="1"/>
          <p:nvPr/>
        </p:nvSpPr>
        <p:spPr>
          <a:xfrm>
            <a:off x="1024044" y="2483322"/>
            <a:ext cx="9136993" cy="2862322"/>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Il nostro progetto, in dettaglio, prevede lo sviluppo di una applicazione che si interfacci con una </a:t>
            </a:r>
            <a:r>
              <a:rPr lang="it-IT" sz="2000" b="1" dirty="0">
                <a:solidFill>
                  <a:schemeClr val="bg1"/>
                </a:solidFill>
                <a:latin typeface="Poppins Light" panose="00000400000000000000" pitchFamily="2" charset="0"/>
                <a:cs typeface="Poppins Light" panose="00000400000000000000" pitchFamily="2" charset="0"/>
              </a:rPr>
              <a:t>stampante flessografica </a:t>
            </a:r>
            <a:r>
              <a:rPr lang="it-IT" sz="2000" dirty="0">
                <a:solidFill>
                  <a:schemeClr val="bg1"/>
                </a:solidFill>
                <a:latin typeface="Poppins Light" panose="00000400000000000000" pitchFamily="2" charset="0"/>
                <a:cs typeface="Poppins Light" panose="00000400000000000000" pitchFamily="2" charset="0"/>
              </a:rPr>
              <a:t>situata presso il laboratorio territoriale per l’occupabilità di Lecco.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Abbiamo quindi avuto la possibilità di usare </a:t>
            </a:r>
            <a:r>
              <a:rPr lang="it-IT" sz="2000" dirty="0">
                <a:solidFill>
                  <a:schemeClr val="bg1"/>
                </a:solidFill>
                <a:latin typeface="Poppins Light" panose="00000400000000000000" pitchFamily="2" charset="0"/>
                <a:cs typeface="Poppins Light" panose="00000400000000000000" pitchFamily="2" charset="0"/>
              </a:rPr>
              <a:t>le risorse tecnologiche del laboratorio e gli investimenti fatti dalla pubblica amministrazione e da tutti g promotori a supporto  dell’innovazione IT del territorio con ricadute significative nell’ambito della collaborazione  multidisciplinare tra studenti.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8684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804832"/>
            <a:ext cx="972573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La nostra APPLICAZIONE</a:t>
            </a:r>
          </a:p>
        </p:txBody>
      </p:sp>
      <p:sp>
        <p:nvSpPr>
          <p:cNvPr id="5" name="TextBox 4">
            <a:extLst>
              <a:ext uri="{FF2B5EF4-FFF2-40B4-BE49-F238E27FC236}">
                <a16:creationId xmlns:a16="http://schemas.microsoft.com/office/drawing/2014/main" id="{F8C69640-FDD8-7A86-B3D2-73E22EF9310E}"/>
              </a:ext>
            </a:extLst>
          </p:cNvPr>
          <p:cNvSpPr txBox="1"/>
          <p:nvPr/>
        </p:nvSpPr>
        <p:spPr>
          <a:xfrm>
            <a:off x="10604441" y="1635829"/>
            <a:ext cx="3495834" cy="954107"/>
          </a:xfrm>
          <a:prstGeom prst="rect">
            <a:avLst/>
          </a:prstGeom>
          <a:noFill/>
        </p:spPr>
        <p:txBody>
          <a:bodyPr wrap="square" rtlCol="0">
            <a:spAutoFit/>
          </a:bodyPr>
          <a:lstStyle/>
          <a:p>
            <a:r>
              <a:rPr lang="it-IT" sz="1400" u="sng" dirty="0">
                <a:solidFill>
                  <a:srgbClr val="FF0000"/>
                </a:solidFill>
                <a:latin typeface="The Sans Light-" panose="02000503050000020004" pitchFamily="2" charset="0"/>
              </a:rPr>
              <a:t>Scrivere qui:</a:t>
            </a:r>
          </a:p>
          <a:p>
            <a:pPr marL="285750" indent="-285750">
              <a:buFontTx/>
              <a:buChar char="-"/>
            </a:pPr>
            <a:r>
              <a:rPr lang="it-IT" sz="1400" u="sng" dirty="0">
                <a:solidFill>
                  <a:srgbClr val="FF0000"/>
                </a:solidFill>
                <a:latin typeface="The Sans Light-" panose="02000503050000020004" pitchFamily="2" charset="0"/>
              </a:rPr>
              <a:t>Applicazione </a:t>
            </a:r>
            <a:r>
              <a:rPr lang="it-IT" sz="1400" u="sng" dirty="0" err="1">
                <a:solidFill>
                  <a:srgbClr val="FF0000"/>
                </a:solidFill>
                <a:latin typeface="The Sans Light-" panose="02000503050000020004" pitchFamily="2" charset="0"/>
              </a:rPr>
              <a:t>maui</a:t>
            </a:r>
            <a:r>
              <a:rPr lang="it-IT" sz="1400" u="sng" dirty="0">
                <a:solidFill>
                  <a:srgbClr val="FF0000"/>
                </a:solidFill>
                <a:latin typeface="The Sans Light-" panose="02000503050000020004" pitchFamily="2" charset="0"/>
              </a:rPr>
              <a:t> (</a:t>
            </a:r>
            <a:r>
              <a:rPr lang="it-IT" sz="1400" u="sng" dirty="0" err="1">
                <a:solidFill>
                  <a:srgbClr val="FF0000"/>
                </a:solidFill>
                <a:latin typeface="The Sans Light-" panose="02000503050000020004" pitchFamily="2" charset="0"/>
              </a:rPr>
              <a:t>androi</a:t>
            </a:r>
            <a:r>
              <a:rPr lang="it-IT" sz="1400" u="sng" dirty="0">
                <a:solidFill>
                  <a:srgbClr val="FF0000"/>
                </a:solidFill>
                <a:latin typeface="The Sans Light-" panose="02000503050000020004" pitchFamily="2" charset="0"/>
              </a:rPr>
              <a:t> e </a:t>
            </a:r>
            <a:r>
              <a:rPr lang="it-IT" sz="1400" u="sng" dirty="0" err="1">
                <a:solidFill>
                  <a:srgbClr val="FF0000"/>
                </a:solidFill>
                <a:latin typeface="The Sans Light-" panose="02000503050000020004" pitchFamily="2" charset="0"/>
              </a:rPr>
              <a:t>ios</a:t>
            </a:r>
            <a:r>
              <a:rPr lang="it-IT" sz="1400" u="sng" dirty="0">
                <a:solidFill>
                  <a:srgbClr val="FF0000"/>
                </a:solidFill>
                <a:latin typeface="The Sans Light-" panose="02000503050000020004" pitchFamily="2" charset="0"/>
              </a:rPr>
              <a:t>)</a:t>
            </a:r>
          </a:p>
          <a:p>
            <a:pPr marL="285750" indent="-285750">
              <a:buFontTx/>
              <a:buChar char="-"/>
            </a:pPr>
            <a:r>
              <a:rPr lang="it-IT" sz="1400" u="sng" dirty="0">
                <a:solidFill>
                  <a:srgbClr val="FF0000"/>
                </a:solidFill>
                <a:latin typeface="The Sans Light-" panose="02000503050000020004" pitchFamily="2" charset="0"/>
              </a:rPr>
              <a:t>Interfaccia con gateway</a:t>
            </a:r>
          </a:p>
          <a:p>
            <a:pPr marL="285750" indent="-285750">
              <a:buFontTx/>
              <a:buChar char="-"/>
            </a:pPr>
            <a:r>
              <a:rPr lang="it-IT" sz="1400" u="sng" dirty="0">
                <a:solidFill>
                  <a:srgbClr val="FF0000"/>
                </a:solidFill>
                <a:latin typeface="The Sans Light-" panose="02000503050000020004" pitchFamily="2" charset="0"/>
              </a:rPr>
              <a:t>Descrizione api</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9C38E2CD-39E1-60F4-4A94-F8C37F873571}"/>
              </a:ext>
            </a:extLst>
          </p:cNvPr>
          <p:cNvSpPr txBox="1"/>
          <p:nvPr/>
        </p:nvSpPr>
        <p:spPr>
          <a:xfrm>
            <a:off x="5334787" y="1869094"/>
            <a:ext cx="5432740"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è stata sviluppata usando </a:t>
            </a:r>
            <a:r>
              <a:rPr lang="it-IT" sz="2000" b="1" dirty="0">
                <a:solidFill>
                  <a:schemeClr val="bg1"/>
                </a:solidFill>
                <a:latin typeface="Poppins Light" panose="00000400000000000000" pitchFamily="2" charset="0"/>
                <a:cs typeface="Poppins Light" panose="00000400000000000000" pitchFamily="2" charset="0"/>
              </a:rPr>
              <a:t>Microsoft </a:t>
            </a:r>
            <a:r>
              <a:rPr lang="it-IT" sz="2000" b="1" dirty="0" err="1">
                <a:solidFill>
                  <a:schemeClr val="bg1"/>
                </a:solidFill>
                <a:latin typeface="Poppins Light" panose="00000400000000000000" pitchFamily="2" charset="0"/>
                <a:cs typeface="Poppins Light" panose="00000400000000000000" pitchFamily="2" charset="0"/>
              </a:rPr>
              <a:t>.net</a:t>
            </a:r>
            <a:r>
              <a:rPr lang="it-IT" sz="2000" b="1" dirty="0">
                <a:solidFill>
                  <a:schemeClr val="bg1"/>
                </a:solidFill>
                <a:latin typeface="Poppins Light" panose="00000400000000000000" pitchFamily="2" charset="0"/>
                <a:cs typeface="Poppins Light" panose="00000400000000000000" pitchFamily="2" charset="0"/>
              </a:rPr>
              <a:t> </a:t>
            </a:r>
            <a:r>
              <a:rPr lang="it-IT" sz="2000" b="1" dirty="0" err="1">
                <a:solidFill>
                  <a:schemeClr val="bg1"/>
                </a:solidFill>
                <a:latin typeface="Poppins Light" panose="00000400000000000000" pitchFamily="2" charset="0"/>
                <a:cs typeface="Poppins Light" panose="00000400000000000000" pitchFamily="2" charset="0"/>
              </a:rPr>
              <a:t>maui</a:t>
            </a:r>
            <a:r>
              <a:rPr lang="it-IT" sz="2000" dirty="0">
                <a:solidFill>
                  <a:schemeClr val="bg1"/>
                </a:solidFill>
                <a:latin typeface="Poppins Light" panose="00000400000000000000" pitchFamily="2" charset="0"/>
                <a:cs typeface="Poppins Light" panose="00000400000000000000" pitchFamily="2" charset="0"/>
              </a:rPr>
              <a:t>, sia per Android che per </a:t>
            </a:r>
            <a:r>
              <a:rPr lang="it-IT" sz="2000" dirty="0" err="1">
                <a:solidFill>
                  <a:schemeClr val="bg1"/>
                </a:solidFill>
                <a:latin typeface="Poppins Light" panose="00000400000000000000" pitchFamily="2" charset="0"/>
                <a:cs typeface="Poppins Light" panose="00000400000000000000" pitchFamily="2" charset="0"/>
              </a:rPr>
              <a:t>ios</a:t>
            </a:r>
            <a:r>
              <a:rPr lang="it-IT" sz="2000" dirty="0">
                <a:solidFill>
                  <a:schemeClr val="bg1"/>
                </a:solidFill>
                <a:latin typeface="Poppins Light" panose="00000400000000000000" pitchFamily="2" charset="0"/>
                <a:cs typeface="Poppins Light" panose="00000400000000000000" pitchFamily="2" charset="0"/>
              </a:rPr>
              <a:t>.</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Nell’applicazione ci interfacciamo con Corvina cloud attraverso delle </a:t>
            </a:r>
            <a:r>
              <a:rPr kumimoji="0" lang="it-IT" sz="2000" b="1" i="0" u="sng"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API</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esse sono dei servizi offerti dalle varie organizzazioni che permettono la comunicazione attraverso uno scambio di richieste di dati.</a:t>
            </a:r>
          </a:p>
        </p:txBody>
      </p:sp>
      <p:pic>
        <p:nvPicPr>
          <p:cNvPr id="1026" name="Picture 2" descr="The .NET MAUI Podcast">
            <a:extLst>
              <a:ext uri="{FF2B5EF4-FFF2-40B4-BE49-F238E27FC236}">
                <a16:creationId xmlns:a16="http://schemas.microsoft.com/office/drawing/2014/main" id="{7C57BA6E-6220-5B2E-ABCB-BCAD2865E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50" y="1869094"/>
            <a:ext cx="3822580" cy="382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6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54167E-6 1.48148E-6 L 3.54167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405115" y="804832"/>
            <a:ext cx="5801588" cy="830997"/>
          </a:xfrm>
          <a:prstGeom prst="rect">
            <a:avLst/>
          </a:prstGeom>
          <a:noFill/>
        </p:spPr>
        <p:txBody>
          <a:bodyPr wrap="none" rtlCol="0">
            <a:spAutoFit/>
          </a:bodyPr>
          <a:lstStyle/>
          <a:p>
            <a:r>
              <a:rPr lang="it-IT" sz="4800" dirty="0">
                <a:solidFill>
                  <a:schemeClr val="bg1"/>
                </a:solidFill>
                <a:latin typeface="Termina Light" panose="00000400000000000000" pitchFamily="50" charset="0"/>
              </a:rPr>
              <a:t>La SICUREZZA</a:t>
            </a:r>
          </a:p>
        </p:txBody>
      </p:sp>
      <p:sp>
        <p:nvSpPr>
          <p:cNvPr id="5" name="TextBox 4">
            <a:extLst>
              <a:ext uri="{FF2B5EF4-FFF2-40B4-BE49-F238E27FC236}">
                <a16:creationId xmlns:a16="http://schemas.microsoft.com/office/drawing/2014/main" id="{F8C69640-FDD8-7A86-B3D2-73E22EF9310E}"/>
              </a:ext>
            </a:extLst>
          </p:cNvPr>
          <p:cNvSpPr txBox="1"/>
          <p:nvPr/>
        </p:nvSpPr>
        <p:spPr>
          <a:xfrm>
            <a:off x="9478165" y="167499"/>
            <a:ext cx="3495834" cy="1815882"/>
          </a:xfrm>
          <a:prstGeom prst="rect">
            <a:avLst/>
          </a:prstGeom>
          <a:noFill/>
        </p:spPr>
        <p:txBody>
          <a:bodyPr wrap="square" rtlCol="0">
            <a:spAutoFit/>
          </a:bodyPr>
          <a:lstStyle/>
          <a:p>
            <a:r>
              <a:rPr lang="it-IT" sz="1400" u="sng" dirty="0">
                <a:solidFill>
                  <a:srgbClr val="FF0000"/>
                </a:solidFill>
                <a:latin typeface="The Sans Light-" panose="02000503050000020004" pitchFamily="2" charset="0"/>
              </a:rPr>
              <a:t>Scrivere qui:</a:t>
            </a:r>
          </a:p>
          <a:p>
            <a:pPr marL="285750" indent="-285750">
              <a:buFontTx/>
              <a:buChar char="-"/>
            </a:pPr>
            <a:r>
              <a:rPr lang="it-IT" sz="1400" u="sng" dirty="0">
                <a:solidFill>
                  <a:srgbClr val="FF0000"/>
                </a:solidFill>
                <a:latin typeface="The Sans Light-" panose="02000503050000020004" pitchFamily="2" charset="0"/>
              </a:rPr>
              <a:t>Problema autenticazione</a:t>
            </a:r>
          </a:p>
          <a:p>
            <a:pPr marL="285750" indent="-285750">
              <a:buFontTx/>
              <a:buChar char="-"/>
            </a:pPr>
            <a:r>
              <a:rPr lang="it-IT" sz="1400" u="sng" dirty="0">
                <a:solidFill>
                  <a:srgbClr val="FF0000"/>
                </a:solidFill>
                <a:latin typeface="The Sans Light-" panose="02000503050000020004" pitchFamily="2" charset="0"/>
              </a:rPr>
              <a:t>Utilizzo token</a:t>
            </a:r>
          </a:p>
          <a:p>
            <a:pPr marL="285750" indent="-285750">
              <a:buFontTx/>
              <a:buChar char="-"/>
            </a:pPr>
            <a:r>
              <a:rPr lang="it-IT" sz="1400" u="sng" dirty="0">
                <a:solidFill>
                  <a:srgbClr val="FF0000"/>
                </a:solidFill>
                <a:latin typeface="The Sans Light-" panose="02000503050000020004" pitchFamily="2" charset="0"/>
              </a:rPr>
              <a:t>"per fare richiesta bisogna dimostrare ad ogni chiamata che non siamo malintenzionati tramite token e </a:t>
            </a:r>
            <a:r>
              <a:rPr lang="it-IT" sz="1400" u="sng" dirty="0" err="1">
                <a:solidFill>
                  <a:srgbClr val="FF0000"/>
                </a:solidFill>
                <a:latin typeface="The Sans Light-" panose="02000503050000020004" pitchFamily="2" charset="0"/>
              </a:rPr>
              <a:t>twcnoloiga</a:t>
            </a:r>
            <a:r>
              <a:rPr lang="it-IT" sz="1400" u="sng" dirty="0">
                <a:solidFill>
                  <a:srgbClr val="FF0000"/>
                </a:solidFill>
                <a:latin typeface="The Sans Light-" panose="02000503050000020004" pitchFamily="2" charset="0"/>
              </a:rPr>
              <a:t> </a:t>
            </a:r>
            <a:r>
              <a:rPr lang="it-IT" sz="1400" u="sng" dirty="0" err="1">
                <a:solidFill>
                  <a:srgbClr val="FF0000"/>
                </a:solidFill>
                <a:latin typeface="The Sans Light-" panose="02000503050000020004" pitchFamily="2" charset="0"/>
              </a:rPr>
              <a:t>jwp</a:t>
            </a:r>
            <a:r>
              <a:rPr lang="it-IT" sz="1400" u="sng" dirty="0">
                <a:solidFill>
                  <a:srgbClr val="FF0000"/>
                </a:solidFill>
                <a:latin typeface="The Sans Light-" panose="02000503050000020004" pitchFamily="2" charset="0"/>
              </a:rPr>
              <a:t>(?)"</a:t>
            </a:r>
          </a:p>
          <a:p>
            <a:pPr marL="285750" indent="-285750">
              <a:buFontTx/>
              <a:buChar char="-"/>
            </a:pPr>
            <a:endParaRPr lang="it-IT" sz="1400" u="sng" dirty="0">
              <a:solidFill>
                <a:srgbClr val="FF0000"/>
              </a:solidFill>
              <a:latin typeface="The Sans Light-" panose="02000503050000020004" pitchFamily="2" charset="0"/>
            </a:endParaRP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26" name="Picture 2" descr="Embracing Data Encryption in the Cloud | WHOA.com">
            <a:extLst>
              <a:ext uri="{FF2B5EF4-FFF2-40B4-BE49-F238E27FC236}">
                <a16:creationId xmlns:a16="http://schemas.microsoft.com/office/drawing/2014/main" id="{80F53088-9EA0-8D39-7710-9BB4A6CC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828" y="2114443"/>
            <a:ext cx="4920173" cy="3279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4">
            <a:extLst>
              <a:ext uri="{FF2B5EF4-FFF2-40B4-BE49-F238E27FC236}">
                <a16:creationId xmlns:a16="http://schemas.microsoft.com/office/drawing/2014/main" id="{EEB482BA-5458-8175-6D39-BF09BBCB21CD}"/>
              </a:ext>
            </a:extLst>
          </p:cNvPr>
          <p:cNvSpPr txBox="1"/>
          <p:nvPr/>
        </p:nvSpPr>
        <p:spPr>
          <a:xfrm>
            <a:off x="488137" y="2260040"/>
            <a:ext cx="5833956" cy="3170099"/>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gestione della sicurezza comprende:</a:t>
            </a:r>
          </a:p>
          <a:p>
            <a:pPr lvl="0" algn="just">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richiesta dell’accesso a Corvina.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utilizza la tecnologia </a:t>
            </a:r>
            <a:r>
              <a:rPr lang="it-IT" sz="2000" dirty="0" err="1">
                <a:solidFill>
                  <a:schemeClr val="bg1"/>
                </a:solidFill>
                <a:latin typeface="Poppins Light" panose="00000400000000000000" pitchFamily="2" charset="0"/>
                <a:cs typeface="Poppins Light" panose="00000400000000000000" pitchFamily="2" charset="0"/>
              </a:rPr>
              <a:t>jwt</a:t>
            </a:r>
            <a:r>
              <a:rPr lang="it-IT" sz="2000" dirty="0">
                <a:solidFill>
                  <a:schemeClr val="bg1"/>
                </a:solidFill>
                <a:latin typeface="Poppins Light" panose="00000400000000000000" pitchFamily="2" charset="0"/>
                <a:cs typeface="Poppins Light" panose="00000400000000000000" pitchFamily="2" charset="0"/>
              </a:rPr>
              <a:t> (</a:t>
            </a:r>
            <a:r>
              <a:rPr lang="it-IT" sz="2000" dirty="0" err="1">
                <a:solidFill>
                  <a:schemeClr val="bg1"/>
                </a:solidFill>
                <a:latin typeface="Poppins Light" panose="00000400000000000000" pitchFamily="2" charset="0"/>
                <a:cs typeface="Poppins Light" panose="00000400000000000000" pitchFamily="2" charset="0"/>
              </a:rPr>
              <a:t>json</a:t>
            </a:r>
            <a:r>
              <a:rPr lang="it-IT" sz="2000" dirty="0">
                <a:solidFill>
                  <a:schemeClr val="bg1"/>
                </a:solidFill>
                <a:latin typeface="Poppins Light" panose="00000400000000000000" pitchFamily="2" charset="0"/>
                <a:cs typeface="Poppins Light" panose="00000400000000000000" pitchFamily="2" charset="0"/>
              </a:rPr>
              <a:t> web token).</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Rimaniamo autenticati tramite un refresh token per garantire la sicurezza della comunicazione</a:t>
            </a:r>
          </a:p>
        </p:txBody>
      </p:sp>
    </p:spTree>
    <p:extLst>
      <p:ext uri="{BB962C8B-B14F-4D97-AF65-F5344CB8AC3E}">
        <p14:creationId xmlns:p14="http://schemas.microsoft.com/office/powerpoint/2010/main" val="5738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33333E-6 2.96296E-6 L 3.33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44E1C9-193E-9CFA-6112-9F07DBC2AA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6716" y="2649477"/>
            <a:ext cx="2338568" cy="1559045"/>
          </a:xfrm>
          <a:prstGeom prst="rect">
            <a:avLst/>
          </a:prstGeom>
        </p:spPr>
      </p:pic>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71" name="TextBox 70">
            <a:extLst>
              <a:ext uri="{FF2B5EF4-FFF2-40B4-BE49-F238E27FC236}">
                <a16:creationId xmlns:a16="http://schemas.microsoft.com/office/drawing/2014/main" id="{582A784C-416E-6DC9-5ECC-9831E1282B7F}"/>
              </a:ext>
            </a:extLst>
          </p:cNvPr>
          <p:cNvSpPr txBox="1"/>
          <p:nvPr/>
        </p:nvSpPr>
        <p:spPr>
          <a:xfrm>
            <a:off x="1851751" y="2649477"/>
            <a:ext cx="1863397" cy="577081"/>
          </a:xfrm>
          <a:prstGeom prst="rect">
            <a:avLst/>
          </a:prstGeom>
          <a:noFill/>
        </p:spPr>
        <p:txBody>
          <a:bodyPr wrap="square" rtlCol="0">
            <a:spAutoFit/>
          </a:bodyPr>
          <a:lstStyle/>
          <a:p>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consectetuer</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adipiscing</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elit</a:t>
            </a:r>
            <a:r>
              <a:rPr lang="en-US" sz="1050" dirty="0">
                <a:solidFill>
                  <a:schemeClr val="bg1"/>
                </a:solidFill>
                <a:latin typeface="The Sans Light-" panose="02000503050000020004" pitchFamily="2" charset="0"/>
              </a:rPr>
              <a:t>. Maecenas </a:t>
            </a:r>
            <a:r>
              <a:rPr lang="en-US" sz="1050" dirty="0" err="1">
                <a:solidFill>
                  <a:schemeClr val="bg1"/>
                </a:solidFill>
                <a:latin typeface="The Sans Light-" panose="02000503050000020004" pitchFamily="2" charset="0"/>
              </a:rPr>
              <a:t>porttitor</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congue</a:t>
            </a:r>
            <a:endParaRPr lang="en-US" sz="1050" dirty="0">
              <a:solidFill>
                <a:schemeClr val="bg1"/>
              </a:solidFill>
              <a:latin typeface="The Sans Light-" panose="02000503050000020004" pitchFamily="2" charset="0"/>
            </a:endParaRPr>
          </a:p>
        </p:txBody>
      </p:sp>
      <p:grpSp>
        <p:nvGrpSpPr>
          <p:cNvPr id="20" name="Group 19">
            <a:extLst>
              <a:ext uri="{FF2B5EF4-FFF2-40B4-BE49-F238E27FC236}">
                <a16:creationId xmlns:a16="http://schemas.microsoft.com/office/drawing/2014/main" id="{438BB293-91F4-C8EF-BED9-B23E831D413A}"/>
              </a:ext>
            </a:extLst>
          </p:cNvPr>
          <p:cNvGrpSpPr/>
          <p:nvPr/>
        </p:nvGrpSpPr>
        <p:grpSpPr>
          <a:xfrm>
            <a:off x="3619284" y="2784396"/>
            <a:ext cx="2614863" cy="385010"/>
            <a:chOff x="3983522" y="2016390"/>
            <a:chExt cx="2614863" cy="385010"/>
          </a:xfrm>
        </p:grpSpPr>
        <p:cxnSp>
          <p:nvCxnSpPr>
            <p:cNvPr id="6" name="Straight Connector 5">
              <a:extLst>
                <a:ext uri="{FF2B5EF4-FFF2-40B4-BE49-F238E27FC236}">
                  <a16:creationId xmlns:a16="http://schemas.microsoft.com/office/drawing/2014/main" id="{26AD4D7E-A105-A367-8E84-7D306B16117B}"/>
                </a:ext>
              </a:extLst>
            </p:cNvPr>
            <p:cNvCxnSpPr>
              <a:cxnSpLocks/>
            </p:cNvCxnSpPr>
            <p:nvPr/>
          </p:nvCxnSpPr>
          <p:spPr>
            <a:xfrm flipH="1">
              <a:off x="3983522" y="2208895"/>
              <a:ext cx="2422358" cy="0"/>
            </a:xfrm>
            <a:prstGeom prst="line">
              <a:avLst/>
            </a:prstGeom>
            <a:ln>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405C6FE-C5B8-0E14-7E55-86D955145C3D}"/>
                </a:ext>
              </a:extLst>
            </p:cNvPr>
            <p:cNvSpPr/>
            <p:nvPr/>
          </p:nvSpPr>
          <p:spPr>
            <a:xfrm>
              <a:off x="6213375" y="2016390"/>
              <a:ext cx="385010" cy="385010"/>
            </a:xfrm>
            <a:prstGeom prst="ellipse">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6EEAE1C4-1130-8083-3795-81E76CA10377}"/>
              </a:ext>
            </a:extLst>
          </p:cNvPr>
          <p:cNvSpPr txBox="1"/>
          <p:nvPr/>
        </p:nvSpPr>
        <p:spPr>
          <a:xfrm>
            <a:off x="9376530" y="3082309"/>
            <a:ext cx="1863397" cy="577081"/>
          </a:xfrm>
          <a:prstGeom prst="rect">
            <a:avLst/>
          </a:prstGeom>
          <a:noFill/>
        </p:spPr>
        <p:txBody>
          <a:bodyPr wrap="square" rtlCol="0">
            <a:spAutoFit/>
          </a:bodyPr>
          <a:lstStyle/>
          <a:p>
            <a:r>
              <a:rPr lang="en-US" sz="1050" dirty="0">
                <a:solidFill>
                  <a:schemeClr val="bg1"/>
                </a:solidFill>
                <a:latin typeface="The Sans Light-" panose="02000503050000020004" pitchFamily="2" charset="0"/>
              </a:rPr>
              <a:t>Lorem ipsum dolor sit amet, consectetuer adipiscing elit. Maecenas </a:t>
            </a:r>
            <a:r>
              <a:rPr lang="en-US" sz="1050" dirty="0" err="1">
                <a:solidFill>
                  <a:schemeClr val="bg1"/>
                </a:solidFill>
                <a:latin typeface="The Sans Light-" panose="02000503050000020004" pitchFamily="2" charset="0"/>
              </a:rPr>
              <a:t>porttitor</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congue</a:t>
            </a:r>
            <a:endParaRPr lang="en-US" sz="1050" dirty="0">
              <a:solidFill>
                <a:schemeClr val="bg1"/>
              </a:solidFill>
              <a:latin typeface="The Sans Light-" panose="02000503050000020004" pitchFamily="2" charset="0"/>
            </a:endParaRPr>
          </a:p>
        </p:txBody>
      </p:sp>
      <p:grpSp>
        <p:nvGrpSpPr>
          <p:cNvPr id="31" name="Group 30">
            <a:extLst>
              <a:ext uri="{FF2B5EF4-FFF2-40B4-BE49-F238E27FC236}">
                <a16:creationId xmlns:a16="http://schemas.microsoft.com/office/drawing/2014/main" id="{4093F82A-B9E4-D3CD-EB85-A89ABBC9E550}"/>
              </a:ext>
            </a:extLst>
          </p:cNvPr>
          <p:cNvGrpSpPr/>
          <p:nvPr/>
        </p:nvGrpSpPr>
        <p:grpSpPr>
          <a:xfrm>
            <a:off x="6598385" y="3178345"/>
            <a:ext cx="2585640" cy="385010"/>
            <a:chOff x="6464968" y="3105546"/>
            <a:chExt cx="2585640" cy="385010"/>
          </a:xfrm>
        </p:grpSpPr>
        <p:cxnSp>
          <p:nvCxnSpPr>
            <p:cNvPr id="61" name="Straight Connector 60">
              <a:extLst>
                <a:ext uri="{FF2B5EF4-FFF2-40B4-BE49-F238E27FC236}">
                  <a16:creationId xmlns:a16="http://schemas.microsoft.com/office/drawing/2014/main" id="{B3239CFE-32FD-F716-6292-EF27C7C479F3}"/>
                </a:ext>
              </a:extLst>
            </p:cNvPr>
            <p:cNvCxnSpPr>
              <a:cxnSpLocks/>
            </p:cNvCxnSpPr>
            <p:nvPr/>
          </p:nvCxnSpPr>
          <p:spPr>
            <a:xfrm flipH="1">
              <a:off x="6657473" y="3298052"/>
              <a:ext cx="2393135"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97317B32-C2E3-EB48-CFE5-E4CB0FBC0684}"/>
                </a:ext>
              </a:extLst>
            </p:cNvPr>
            <p:cNvSpPr/>
            <p:nvPr/>
          </p:nvSpPr>
          <p:spPr>
            <a:xfrm>
              <a:off x="6464968" y="3105546"/>
              <a:ext cx="385010" cy="385010"/>
            </a:xfrm>
            <a:prstGeom prst="ellipse">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8630189C-4775-B392-822F-44F4516C9678}"/>
              </a:ext>
            </a:extLst>
          </p:cNvPr>
          <p:cNvSpPr txBox="1"/>
          <p:nvPr/>
        </p:nvSpPr>
        <p:spPr>
          <a:xfrm>
            <a:off x="870263" y="3428999"/>
            <a:ext cx="1863397" cy="577081"/>
          </a:xfrm>
          <a:prstGeom prst="rect">
            <a:avLst/>
          </a:prstGeom>
          <a:noFill/>
        </p:spPr>
        <p:txBody>
          <a:bodyPr wrap="square" rtlCol="0">
            <a:spAutoFit/>
          </a:bodyPr>
          <a:lstStyle/>
          <a:p>
            <a:r>
              <a:rPr lang="en-US" sz="1050" dirty="0">
                <a:solidFill>
                  <a:schemeClr val="bg1"/>
                </a:solidFill>
                <a:latin typeface="The Sans Light-" panose="02000503050000020004" pitchFamily="2" charset="0"/>
              </a:rPr>
              <a:t>Lorem ipsum dolor sit amet, consectetuer adipiscing elit. Maecenas </a:t>
            </a:r>
            <a:r>
              <a:rPr lang="en-US" sz="1050" dirty="0" err="1">
                <a:solidFill>
                  <a:schemeClr val="bg1"/>
                </a:solidFill>
                <a:latin typeface="The Sans Light-" panose="02000503050000020004" pitchFamily="2" charset="0"/>
              </a:rPr>
              <a:t>porttitor</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congue</a:t>
            </a:r>
            <a:endParaRPr lang="en-US" sz="1050" dirty="0">
              <a:solidFill>
                <a:schemeClr val="bg1"/>
              </a:solidFill>
              <a:latin typeface="The Sans Light-" panose="02000503050000020004" pitchFamily="2" charset="0"/>
            </a:endParaRPr>
          </a:p>
        </p:txBody>
      </p:sp>
      <p:grpSp>
        <p:nvGrpSpPr>
          <p:cNvPr id="32" name="Group 31">
            <a:extLst>
              <a:ext uri="{FF2B5EF4-FFF2-40B4-BE49-F238E27FC236}">
                <a16:creationId xmlns:a16="http://schemas.microsoft.com/office/drawing/2014/main" id="{7C606D82-1653-499F-7282-71EFC57FC8EB}"/>
              </a:ext>
            </a:extLst>
          </p:cNvPr>
          <p:cNvGrpSpPr/>
          <p:nvPr/>
        </p:nvGrpSpPr>
        <p:grpSpPr>
          <a:xfrm>
            <a:off x="2741234" y="3522457"/>
            <a:ext cx="2585640" cy="385010"/>
            <a:chOff x="3352800" y="4493879"/>
            <a:chExt cx="2585640" cy="385010"/>
          </a:xfrm>
        </p:grpSpPr>
        <p:cxnSp>
          <p:nvCxnSpPr>
            <p:cNvPr id="67" name="Straight Connector 66">
              <a:extLst>
                <a:ext uri="{FF2B5EF4-FFF2-40B4-BE49-F238E27FC236}">
                  <a16:creationId xmlns:a16="http://schemas.microsoft.com/office/drawing/2014/main" id="{E28AFEB0-1C7B-3BCD-82AB-CFCD619CD545}"/>
                </a:ext>
              </a:extLst>
            </p:cNvPr>
            <p:cNvCxnSpPr>
              <a:cxnSpLocks/>
            </p:cNvCxnSpPr>
            <p:nvPr/>
          </p:nvCxnSpPr>
          <p:spPr>
            <a:xfrm flipH="1">
              <a:off x="3352800" y="4675875"/>
              <a:ext cx="239313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B41466E0-819C-7092-C07B-82A50DB6CE01}"/>
                </a:ext>
              </a:extLst>
            </p:cNvPr>
            <p:cNvSpPr/>
            <p:nvPr/>
          </p:nvSpPr>
          <p:spPr>
            <a:xfrm>
              <a:off x="5553430" y="4493879"/>
              <a:ext cx="385010" cy="385010"/>
            </a:xfrm>
            <a:prstGeom prst="ellipse">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564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22" presetClass="entr" presetSubtype="8" fill="hold" nodeType="withEffect">
                                  <p:stCondLst>
                                    <p:cond delay="10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22" presetClass="entr" presetSubtype="2" fill="hold" nodeType="withEffect">
                                  <p:stCondLst>
                                    <p:cond delay="20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1439</Words>
  <Application>Microsoft Office PowerPoint</Application>
  <PresentationFormat>Widescreen</PresentationFormat>
  <Paragraphs>206</Paragraphs>
  <Slides>21</Slides>
  <Notes>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21</vt:i4>
      </vt:variant>
    </vt:vector>
  </HeadingPairs>
  <TitlesOfParts>
    <vt:vector size="30" baseType="lpstr">
      <vt:lpstr>Arial</vt:lpstr>
      <vt:lpstr>Calibri</vt:lpstr>
      <vt:lpstr>Termina Light</vt:lpstr>
      <vt:lpstr>Wingdings</vt:lpstr>
      <vt:lpstr>Helvetica</vt:lpstr>
      <vt:lpstr>The Sans Light-</vt:lpstr>
      <vt:lpstr>Poppins Light</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DANIELE GALIMBERTI 4IB_STUDENTI</cp:lastModifiedBy>
  <cp:revision>42</cp:revision>
  <dcterms:created xsi:type="dcterms:W3CDTF">2022-08-01T04:53:53Z</dcterms:created>
  <dcterms:modified xsi:type="dcterms:W3CDTF">2023-06-03T14:38:49Z</dcterms:modified>
</cp:coreProperties>
</file>